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12192000"/>
  <p:notesSz cx="7053250" cy="9309100"/>
  <p:embeddedFontLst>
    <p:embeddedFont>
      <p:font typeface="Corbel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4" roundtripDataSignature="AMtx7mgctunmIiGAXS3G6IvIa9gPbVNg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rbel-regular.fntdata"/><Relationship Id="rId11" Type="http://schemas.openxmlformats.org/officeDocument/2006/relationships/slide" Target="slides/slide7.xml"/><Relationship Id="rId22" Type="http://schemas.openxmlformats.org/officeDocument/2006/relationships/font" Target="fonts/Corbel-italic.fntdata"/><Relationship Id="rId10" Type="http://schemas.openxmlformats.org/officeDocument/2006/relationships/slide" Target="slides/slide6.xml"/><Relationship Id="rId21" Type="http://schemas.openxmlformats.org/officeDocument/2006/relationships/font" Target="fonts/Corbel-bold.fntdata"/><Relationship Id="rId13" Type="http://schemas.openxmlformats.org/officeDocument/2006/relationships/slide" Target="slides/slide9.xml"/><Relationship Id="rId24" Type="http://customschemas.google.com/relationships/presentationmetadata" Target="metadata"/><Relationship Id="rId12" Type="http://schemas.openxmlformats.org/officeDocument/2006/relationships/slide" Target="slides/slide8.xml"/><Relationship Id="rId23" Type="http://schemas.openxmlformats.org/officeDocument/2006/relationships/font" Target="fonts/Corbel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0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1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1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2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2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3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4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4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5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5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6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7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9:notes"/>
          <p:cNvSpPr txBox="1"/>
          <p:nvPr>
            <p:ph idx="1" type="body"/>
          </p:nvPr>
        </p:nvSpPr>
        <p:spPr>
          <a:xfrm>
            <a:off x="705325" y="4421800"/>
            <a:ext cx="5642600" cy="41890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9:notes"/>
          <p:cNvSpPr/>
          <p:nvPr>
            <p:ph idx="2" type="sldImg"/>
          </p:nvPr>
        </p:nvSpPr>
        <p:spPr>
          <a:xfrm>
            <a:off x="1175775" y="698175"/>
            <a:ext cx="4702400" cy="3490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7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  <a:defRPr b="0" sz="5900">
                <a:solidFill>
                  <a:srgbClr val="59595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7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6" name="Google Shape;16;p17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7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7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6"/>
          <p:cNvSpPr txBox="1"/>
          <p:nvPr>
            <p:ph idx="1" type="body"/>
          </p:nvPr>
        </p:nvSpPr>
        <p:spPr>
          <a:xfrm rot="5400000">
            <a:off x="4966548" y="-233172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5" name="Google Shape;75;p26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/>
          <p:nvPr>
            <p:ph type="title"/>
          </p:nvPr>
        </p:nvSpPr>
        <p:spPr>
          <a:xfrm rot="5400000">
            <a:off x="-685800" y="2057400"/>
            <a:ext cx="4953000" cy="281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7"/>
          <p:cNvSpPr txBox="1"/>
          <p:nvPr>
            <p:ph idx="1" type="body"/>
          </p:nvPr>
        </p:nvSpPr>
        <p:spPr>
          <a:xfrm rot="5400000">
            <a:off x="4965192" y="-228600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1" name="Google Shape;81;p27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7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7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8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8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2" name="Google Shape;22;p18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8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showMasterSp="0" type="blank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9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9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0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20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20"/>
          <p:cNvSpPr txBox="1"/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900"/>
              <a:buFont typeface="Corbel"/>
              <a:buNone/>
              <a:defRPr sz="59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0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D7F0F6"/>
                </a:solidFill>
              </a:defRPr>
            </a:lvl1pPr>
            <a:lvl2pPr lvl="1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4" name="Google Shape;34;p20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1"/>
          <p:cNvSpPr txBox="1"/>
          <p:nvPr>
            <p:ph idx="1" type="body"/>
          </p:nvPr>
        </p:nvSpPr>
        <p:spPr>
          <a:xfrm>
            <a:off x="3867912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0" name="Google Shape;40;p21"/>
          <p:cNvSpPr txBox="1"/>
          <p:nvPr>
            <p:ph idx="2" type="body"/>
          </p:nvPr>
        </p:nvSpPr>
        <p:spPr>
          <a:xfrm>
            <a:off x="7818120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1" name="Google Shape;41;p21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1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2"/>
          <p:cNvSpPr txBox="1"/>
          <p:nvPr>
            <p:ph idx="1" type="body"/>
          </p:nvPr>
        </p:nvSpPr>
        <p:spPr>
          <a:xfrm>
            <a:off x="3867912" y="1023586"/>
            <a:ext cx="3474720" cy="8077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22"/>
          <p:cNvSpPr txBox="1"/>
          <p:nvPr>
            <p:ph idx="2" type="body"/>
          </p:nvPr>
        </p:nvSpPr>
        <p:spPr>
          <a:xfrm>
            <a:off x="3867912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8" name="Google Shape;48;p22"/>
          <p:cNvSpPr txBox="1"/>
          <p:nvPr>
            <p:ph idx="3" type="body"/>
          </p:nvPr>
        </p:nvSpPr>
        <p:spPr>
          <a:xfrm>
            <a:off x="7818463" y="1023586"/>
            <a:ext cx="3474720" cy="813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22"/>
          <p:cNvSpPr txBox="1"/>
          <p:nvPr>
            <p:ph idx="4" type="body"/>
          </p:nvPr>
        </p:nvSpPr>
        <p:spPr>
          <a:xfrm>
            <a:off x="7818463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50" name="Google Shape;50;p22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3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3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b="0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1" type="body"/>
          </p:nvPr>
        </p:nvSpPr>
        <p:spPr>
          <a:xfrm>
            <a:off x="3867912" y="868680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61" name="Google Shape;61;p24"/>
          <p:cNvSpPr txBox="1"/>
          <p:nvPr>
            <p:ph idx="2" type="body"/>
          </p:nvPr>
        </p:nvSpPr>
        <p:spPr>
          <a:xfrm>
            <a:off x="256032" y="3494176"/>
            <a:ext cx="2834640" cy="2321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24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4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b="0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5"/>
          <p:cNvSpPr/>
          <p:nvPr>
            <p:ph idx="2" type="pic"/>
          </p:nvPr>
        </p:nvSpPr>
        <p:spPr>
          <a:xfrm>
            <a:off x="3570644" y="767419"/>
            <a:ext cx="8115230" cy="533095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68" name="Google Shape;68;p25"/>
          <p:cNvSpPr txBox="1"/>
          <p:nvPr>
            <p:ph idx="1" type="body"/>
          </p:nvPr>
        </p:nvSpPr>
        <p:spPr>
          <a:xfrm>
            <a:off x="256032" y="3493008"/>
            <a:ext cx="2834640" cy="2322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5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1" type="ftr"/>
          </p:nvPr>
        </p:nvSpPr>
        <p:spPr>
          <a:xfrm>
            <a:off x="3499101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6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16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16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0" name="Google Shape;10;p16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Corbel"/>
              <a:buNone/>
            </a:pPr>
            <a:r>
              <a:rPr lang="es-AR">
                <a:solidFill>
                  <a:schemeClr val="dk1"/>
                </a:solidFill>
              </a:rPr>
              <a:t>CENTRO DE MEDIACIÓN VOLUNTARIA</a:t>
            </a:r>
            <a:endParaRPr/>
          </a:p>
        </p:txBody>
      </p:sp>
      <p:sp>
        <p:nvSpPr>
          <p:cNvPr id="89" name="Google Shape;89;p1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s-AR">
                <a:solidFill>
                  <a:schemeClr val="dk1"/>
                </a:solidFill>
              </a:rPr>
              <a:t>Colegio de Abogados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</a:pPr>
            <a:r>
              <a:rPr lang="es-AR">
                <a:solidFill>
                  <a:schemeClr val="dk1"/>
                </a:solidFill>
              </a:rPr>
              <a:t>Departamento Judicial de Mercedes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"/>
          <p:cNvSpPr/>
          <p:nvPr/>
        </p:nvSpPr>
        <p:spPr>
          <a:xfrm>
            <a:off x="1319348" y="1045027"/>
            <a:ext cx="9614263" cy="4807132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0775">
            <a:solidFill>
              <a:srgbClr val="2E87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ACEPTADA LA MEDIACIÓN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MEDIADOR DENTRO DEL </a:t>
            </a:r>
            <a:r>
              <a:rPr b="1" i="0" lang="es-AR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PLAZO DE 5 DÍAS HÁBILES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DEBE </a:t>
            </a:r>
            <a:r>
              <a:rPr b="1" i="0" lang="es-AR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DESIGNAR AUDIENCIA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 DEBE </a:t>
            </a:r>
            <a:r>
              <a:rPr b="1" i="0" lang="es-AR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FIJARSE DENTRO DE LOS 15 DÍAS.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AR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ETAPA DE MEDIACIÓN TIENE UN PLAZO DE 60 DÍAS PRORROGABLE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</a:pPr>
            <a:r>
              <a:rPr lang="es-AR" sz="3200">
                <a:solidFill>
                  <a:schemeClr val="dk1"/>
                </a:solidFill>
              </a:rPr>
              <a:t>MEDIOS </a:t>
            </a:r>
            <a:br>
              <a:rPr lang="es-AR" sz="3200">
                <a:solidFill>
                  <a:schemeClr val="dk1"/>
                </a:solidFill>
              </a:rPr>
            </a:br>
            <a:r>
              <a:rPr lang="es-AR" sz="3200">
                <a:solidFill>
                  <a:schemeClr val="dk1"/>
                </a:solidFill>
              </a:rPr>
              <a:t>DE NOTIFICACIÓN</a:t>
            </a:r>
            <a:br>
              <a:rPr lang="es-AR" sz="3200">
                <a:solidFill>
                  <a:schemeClr val="dk1"/>
                </a:solidFill>
              </a:rPr>
            </a:br>
            <a:br>
              <a:rPr lang="es-AR" sz="3200">
                <a:solidFill>
                  <a:schemeClr val="dk1"/>
                </a:solidFill>
              </a:rPr>
            </a:br>
            <a:r>
              <a:rPr lang="es-AR" sz="2400">
                <a:solidFill>
                  <a:schemeClr val="dk1"/>
                </a:solidFill>
              </a:rPr>
              <a:t>(ENVIAREMOS   LOS MODELOS POR CORREO ELECTRÓNICO )</a:t>
            </a:r>
            <a:endParaRPr/>
          </a:p>
        </p:txBody>
      </p:sp>
      <p:sp>
        <p:nvSpPr>
          <p:cNvPr id="149" name="Google Shape;149;p11"/>
          <p:cNvSpPr txBox="1"/>
          <p:nvPr>
            <p:ph idx="1" type="body"/>
          </p:nvPr>
        </p:nvSpPr>
        <p:spPr>
          <a:xfrm>
            <a:off x="3671969" y="28632"/>
            <a:ext cx="3474720" cy="8077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s-AR"/>
              <a:t>        CARTA DOCUMENTO</a:t>
            </a:r>
            <a:endParaRPr/>
          </a:p>
        </p:txBody>
      </p:sp>
      <p:sp>
        <p:nvSpPr>
          <p:cNvPr id="150" name="Google Shape;150;p11"/>
          <p:cNvSpPr txBox="1"/>
          <p:nvPr>
            <p:ph idx="3" type="body"/>
          </p:nvPr>
        </p:nvSpPr>
        <p:spPr>
          <a:xfrm>
            <a:off x="7812275" y="28632"/>
            <a:ext cx="3474720" cy="813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s-AR"/>
              <a:t>     CEDULA AD HOC</a:t>
            </a:r>
            <a:endParaRPr/>
          </a:p>
        </p:txBody>
      </p:sp>
      <p:pic>
        <p:nvPicPr>
          <p:cNvPr descr="Texto&#10;&#10;Descripción generada automáticamente" id="151" name="Google Shape;151;p11"/>
          <p:cNvPicPr preferRelativeResize="0"/>
          <p:nvPr>
            <p:ph idx="4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8438" y="1123837"/>
            <a:ext cx="3475037" cy="46011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exto&#10;&#10;Descripción generada automáticamente" id="152" name="Google Shape;152;p11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67150" y="1123837"/>
            <a:ext cx="3475038" cy="46011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rbel"/>
              <a:buNone/>
            </a:pPr>
            <a:r>
              <a:rPr lang="es-AR">
                <a:solidFill>
                  <a:schemeClr val="dk1"/>
                </a:solidFill>
              </a:rPr>
              <a:t>AUDIENCIAS</a:t>
            </a:r>
            <a:endParaRPr/>
          </a:p>
        </p:txBody>
      </p:sp>
      <p:sp>
        <p:nvSpPr>
          <p:cNvPr id="158" name="Google Shape;158;p12"/>
          <p:cNvSpPr txBox="1"/>
          <p:nvPr>
            <p:ph idx="1" type="body"/>
          </p:nvPr>
        </p:nvSpPr>
        <p:spPr>
          <a:xfrm>
            <a:off x="3867912" y="1023586"/>
            <a:ext cx="3474720" cy="8077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s-AR"/>
              <a:t>MODALIDAD  PRESENCIAL</a:t>
            </a:r>
            <a:endParaRPr/>
          </a:p>
        </p:txBody>
      </p:sp>
      <p:sp>
        <p:nvSpPr>
          <p:cNvPr id="159" name="Google Shape;159;p12"/>
          <p:cNvSpPr txBox="1"/>
          <p:nvPr>
            <p:ph idx="2" type="body"/>
          </p:nvPr>
        </p:nvSpPr>
        <p:spPr>
          <a:xfrm>
            <a:off x="3867912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s-AR">
                <a:solidFill>
                  <a:schemeClr val="dk1"/>
                </a:solidFill>
              </a:rPr>
              <a:t>COORDINAR DISPONIBILIDAD DE SALA EN EL CENTRO DE MEDIACIÓN</a:t>
            </a:r>
            <a:endParaRPr/>
          </a:p>
          <a:p>
            <a:pPr indent="-55879" lvl="0" marL="18288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182880" lvl="0" marL="18288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s-AR">
                <a:solidFill>
                  <a:schemeClr val="dk1"/>
                </a:solidFill>
              </a:rPr>
              <a:t>SI TODOS LOS PARTICIPANTES SON DE LA MISMA LOCALIDAD PUEDEN CELEBRARSE EN ESE LUGAR</a:t>
            </a:r>
            <a:endParaRPr/>
          </a:p>
        </p:txBody>
      </p:sp>
      <p:sp>
        <p:nvSpPr>
          <p:cNvPr id="160" name="Google Shape;160;p12"/>
          <p:cNvSpPr txBox="1"/>
          <p:nvPr>
            <p:ph idx="3" type="body"/>
          </p:nvPr>
        </p:nvSpPr>
        <p:spPr>
          <a:xfrm>
            <a:off x="7818463" y="1023586"/>
            <a:ext cx="3474720" cy="813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s-AR"/>
              <a:t>MODALIDAD A DISTANCIA</a:t>
            </a:r>
            <a:endParaRPr/>
          </a:p>
        </p:txBody>
      </p:sp>
      <p:sp>
        <p:nvSpPr>
          <p:cNvPr id="161" name="Google Shape;161;p12"/>
          <p:cNvSpPr txBox="1"/>
          <p:nvPr>
            <p:ph idx="4" type="body"/>
          </p:nvPr>
        </p:nvSpPr>
        <p:spPr>
          <a:xfrm>
            <a:off x="7818463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s-AR">
                <a:solidFill>
                  <a:schemeClr val="dk1"/>
                </a:solidFill>
              </a:rPr>
              <a:t>SE PUEDEN UTILIZAR LAS PLATAFORMAS HABITUALES EMPLEADAS EN LA MEDIACIÓN PREJUDICIAL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s-AR"/>
              <a:t>ACTA DE AUDIENCIA</a:t>
            </a:r>
            <a:endParaRPr/>
          </a:p>
        </p:txBody>
      </p:sp>
      <p:sp>
        <p:nvSpPr>
          <p:cNvPr id="167" name="Google Shape;167;p13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-A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 CADA AUDIENCIA SE DEBERÁ LABRAR UN ACTA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s-A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MODELO SE ENVIARÁ POR MAIL A LOS MEDIADORES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s-A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TODAS LAS ACTAS DEBE CONSTAR LA LEYENDA:</a:t>
            </a:r>
            <a:endParaRPr/>
          </a:p>
          <a:p>
            <a:pPr indent="-685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rPr b="1" lang="es-AR">
                <a:solidFill>
                  <a:schemeClr val="dk1"/>
                </a:solidFill>
              </a:rPr>
              <a:t>“LA MEDIACION VOLUNTARIA NO SUSTITUYE LA MEDIACIÓN OBLIGATORIA PREJUDICIAL Y EN NINGÚN CASO HABILITA LA INSTANCIA JUDICIAL (ART. 2 Res. 2021 956 GDEBA-MJYDHGP)”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4"/>
          <p:cNvSpPr txBox="1"/>
          <p:nvPr>
            <p:ph type="ctrTitle"/>
          </p:nvPr>
        </p:nvSpPr>
        <p:spPr>
          <a:xfrm>
            <a:off x="1069848" y="1005839"/>
            <a:ext cx="7315200" cy="43760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Bookman Old Style"/>
              <a:buNone/>
            </a:pPr>
            <a:br>
              <a:rPr b="1" lang="es-AR" sz="3600" u="sng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r>
              <a:rPr b="1" lang="es-AR" sz="3100" u="sng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HONORARIOS</a:t>
            </a:r>
            <a:br>
              <a:rPr lang="es-AR" sz="31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r>
              <a:rPr lang="es-AR" sz="31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Los honorarios serán los previstos en el Art. 31 de la Ley 13951 y Decreto 600/21</a:t>
            </a:r>
            <a:br>
              <a:rPr lang="es-AR" sz="31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br>
              <a:rPr lang="es-AR" sz="31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r>
              <a:rPr lang="es-AR" sz="3100" u="sng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EXCEPTO</a:t>
            </a:r>
            <a:br>
              <a:rPr lang="es-AR" sz="3100" u="sng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br>
              <a:rPr lang="es-AR" sz="3100" u="sng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r>
              <a:rPr lang="es-AR" sz="3100" u="sng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Cuestiones de Familia </a:t>
            </a:r>
            <a:r>
              <a:rPr lang="es-AR" sz="22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(que no sean patrimoniales) </a:t>
            </a:r>
            <a:br>
              <a:rPr lang="es-AR" sz="22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br>
              <a:rPr lang="es-AR" sz="22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r>
              <a:rPr lang="es-AR" sz="22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que corresponderá un honorario mínimo: 2,18 jus arancelario</a:t>
            </a:r>
            <a:br>
              <a:rPr lang="es-AR" sz="36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br>
              <a:rPr lang="es-AR" sz="36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br>
              <a:rPr lang="es-AR" sz="2800">
                <a:latin typeface="Bookman Old Style"/>
                <a:ea typeface="Bookman Old Style"/>
                <a:cs typeface="Bookman Old Style"/>
                <a:sym typeface="Bookman Old Style"/>
              </a:rPr>
            </a:br>
            <a:endParaRPr sz="2800"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173" name="Google Shape;173;p14"/>
          <p:cNvSpPr txBox="1"/>
          <p:nvPr>
            <p:ph idx="1" type="subTitle"/>
          </p:nvPr>
        </p:nvSpPr>
        <p:spPr>
          <a:xfrm>
            <a:off x="1069848" y="4624250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b="1" lang="es-AR">
                <a:solidFill>
                  <a:schemeClr val="dk1"/>
                </a:solidFill>
              </a:rPr>
              <a:t>CIERRE DE MEDIACIÓN SIN ACUERDO: </a:t>
            </a:r>
            <a:r>
              <a:rPr lang="es-AR">
                <a:solidFill>
                  <a:schemeClr val="dk1"/>
                </a:solidFill>
              </a:rPr>
              <a:t>el REQUIRENTE</a:t>
            </a:r>
            <a:br>
              <a:rPr lang="es-AR">
                <a:solidFill>
                  <a:schemeClr val="dk1"/>
                </a:solidFill>
              </a:rPr>
            </a:br>
            <a:r>
              <a:rPr lang="es-AR">
                <a:solidFill>
                  <a:schemeClr val="dk1"/>
                </a:solidFill>
              </a:rPr>
              <a:t>ABONA al Mediador </a:t>
            </a:r>
            <a:r>
              <a:rPr b="1" lang="es-AR">
                <a:solidFill>
                  <a:schemeClr val="dk1"/>
                </a:solidFill>
              </a:rPr>
              <a:t>UN</a:t>
            </a:r>
            <a:r>
              <a:rPr lang="es-AR">
                <a:solidFill>
                  <a:schemeClr val="dk1"/>
                </a:solidFill>
              </a:rPr>
              <a:t> </a:t>
            </a:r>
            <a:r>
              <a:rPr b="1" lang="es-AR">
                <a:solidFill>
                  <a:schemeClr val="dk1"/>
                </a:solidFill>
              </a:rPr>
              <a:t>HONORARIO MÍNIMO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5"/>
          <p:cNvSpPr txBox="1"/>
          <p:nvPr>
            <p:ph type="ctrTitle"/>
          </p:nvPr>
        </p:nvSpPr>
        <p:spPr>
          <a:xfrm>
            <a:off x="1069848" y="1298448"/>
            <a:ext cx="7315200" cy="27118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Corbel"/>
              <a:buNone/>
            </a:pPr>
            <a:r>
              <a:rPr lang="es-AR">
                <a:solidFill>
                  <a:schemeClr val="dk1"/>
                </a:solidFill>
              </a:rPr>
              <a:t>Muchas Gracias</a:t>
            </a:r>
            <a:br>
              <a:rPr lang="es-AR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</p:txBody>
      </p:sp>
      <p:sp>
        <p:nvSpPr>
          <p:cNvPr id="179" name="Google Shape;179;p15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s-AR">
                <a:solidFill>
                  <a:schemeClr val="dk1"/>
                </a:solidFill>
              </a:rPr>
              <a:t>Dra. Ana Maria Martinez  – Directora del Centro de Mediación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</a:pPr>
            <a:r>
              <a:rPr lang="es-AR">
                <a:solidFill>
                  <a:schemeClr val="dk1"/>
                </a:solidFill>
              </a:rPr>
              <a:t>Dra. Maria Margarita Di Santi - Subdirectora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252917" y="1123838"/>
            <a:ext cx="3030609" cy="47504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orbel"/>
              <a:buNone/>
            </a:pPr>
            <a:r>
              <a:rPr b="1" lang="es-AR" sz="4800">
                <a:solidFill>
                  <a:schemeClr val="dk1"/>
                </a:solidFill>
              </a:rPr>
              <a:t>Centro de Mediación  Voluntaria</a:t>
            </a:r>
            <a:br>
              <a:rPr b="1" lang="es-AR" sz="4800">
                <a:solidFill>
                  <a:schemeClr val="dk1"/>
                </a:solidFill>
              </a:rPr>
            </a:br>
            <a:br>
              <a:rPr b="1" lang="es-AR" sz="4800">
                <a:solidFill>
                  <a:schemeClr val="dk1"/>
                </a:solidFill>
              </a:rPr>
            </a:br>
            <a:br>
              <a:rPr b="1" lang="es-AR" sz="4800">
                <a:solidFill>
                  <a:schemeClr val="dk1"/>
                </a:solidFill>
              </a:rPr>
            </a:br>
            <a:r>
              <a:rPr b="1" lang="es-AR" sz="1800">
                <a:solidFill>
                  <a:schemeClr val="dk1"/>
                </a:solidFill>
              </a:rPr>
              <a:t>CADJM</a:t>
            </a:r>
            <a:endParaRPr/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3661449" y="14663"/>
            <a:ext cx="7829246" cy="69688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62500" lnSpcReduction="20000"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s-AR" sz="2200">
                <a:solidFill>
                  <a:schemeClr val="dk1"/>
                </a:solidFill>
              </a:rPr>
              <a:t>Funcionará dentro de la órbita del Colegio de Abogados de Mercedes y tendrá su Reglamento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1" sz="2200">
              <a:solidFill>
                <a:schemeClr val="dk1"/>
              </a:solidFill>
            </a:endParaRPr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s-AR" sz="2200">
                <a:solidFill>
                  <a:schemeClr val="dk1"/>
                </a:solidFill>
              </a:rPr>
              <a:t>Prestará los servicios con los Mediadores Inscriptos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1" sz="2200">
              <a:solidFill>
                <a:schemeClr val="dk1"/>
              </a:solidFill>
            </a:endParaRPr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s-AR" sz="2200">
                <a:solidFill>
                  <a:schemeClr val="dk1"/>
                </a:solidFill>
              </a:rPr>
              <a:t>La inscripción a la matrícula será todos los años en el mes de Mayo</a:t>
            </a:r>
            <a:endParaRPr/>
          </a:p>
          <a:p>
            <a:pPr indent="-95567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1"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1" sz="2200">
              <a:solidFill>
                <a:schemeClr val="dk1"/>
              </a:solidFill>
            </a:endParaRPr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s-AR" sz="2200">
                <a:solidFill>
                  <a:schemeClr val="dk1"/>
                </a:solidFill>
              </a:rPr>
              <a:t>Los requisitos para ser Mediador serán los dispuestos por el Artículo 4 del Reglamento</a:t>
            </a:r>
            <a:endParaRPr/>
          </a:p>
          <a:p>
            <a:pPr indent="-95567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1" sz="2200">
              <a:solidFill>
                <a:schemeClr val="dk1"/>
              </a:solidFill>
            </a:endParaRPr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s-AR" sz="2200">
                <a:solidFill>
                  <a:schemeClr val="dk1"/>
                </a:solidFill>
              </a:rPr>
              <a:t>Los mediadores inscriptos deben: - Completar la DDJJ</a:t>
            </a:r>
            <a:endParaRPr/>
          </a:p>
          <a:p>
            <a:pPr indent="-95567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1"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b="1" lang="es-AR" sz="2200">
                <a:solidFill>
                  <a:schemeClr val="dk1"/>
                </a:solidFill>
              </a:rPr>
              <a:t>                                                                             - Registrar su  firma en el Libro de Registro del CMV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1"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b="1" lang="es-AR" sz="2200">
                <a:solidFill>
                  <a:schemeClr val="dk1"/>
                </a:solidFill>
              </a:rPr>
              <a:t>                                                                             - Utilizar firma ológrafa o digital (Art.288CCYCN)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1"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b="1" lang="es-AR" sz="2200">
                <a:solidFill>
                  <a:schemeClr val="dk1"/>
                </a:solidFill>
              </a:rPr>
              <a:t>                                                                             - Utilizar un Sello con la Matrícula de Mediador Voluntario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b="1" lang="es-AR" sz="2200">
                <a:solidFill>
                  <a:schemeClr val="dk1"/>
                </a:solidFill>
              </a:rPr>
              <a:t>                                                                                                       * Pueden agregarla  al sello de Abogados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b="1" lang="es-AR" sz="2200">
                <a:solidFill>
                  <a:schemeClr val="dk1"/>
                </a:solidFill>
              </a:rPr>
              <a:t>                                                                                                       * </a:t>
            </a:r>
            <a:r>
              <a:rPr b="1" lang="es-AR" sz="2200" u="sng">
                <a:solidFill>
                  <a:schemeClr val="dk1"/>
                </a:solidFill>
              </a:rPr>
              <a:t>NO deben</a:t>
            </a:r>
            <a:r>
              <a:rPr b="1" lang="es-AR" sz="2200">
                <a:solidFill>
                  <a:schemeClr val="dk1"/>
                </a:solidFill>
              </a:rPr>
              <a:t> utilizar el sello de Mediador Prejudicial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es-AR" sz="2200"/>
              <a:t>   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2200"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es-AR" sz="2200"/>
              <a:t>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idx="4294967295" type="body"/>
          </p:nvPr>
        </p:nvSpPr>
        <p:spPr>
          <a:xfrm>
            <a:off x="1502228" y="287383"/>
            <a:ext cx="9666515" cy="57758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s-AR" sz="3600">
                <a:solidFill>
                  <a:schemeClr val="dk1"/>
                </a:solidFill>
              </a:rPr>
              <a:t>LA MEDIACIÓN VOLUNTARIA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600"/>
              <a:buNone/>
            </a:pPr>
            <a:r>
              <a:rPr lang="es-AR" sz="3600">
                <a:solidFill>
                  <a:schemeClr val="dk1"/>
                </a:solidFill>
              </a:rPr>
              <a:t> NO SUSTITUYE LA MEDIACIÓN PREJUDICIAL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600"/>
              <a:buNone/>
            </a:pPr>
            <a:r>
              <a:rPr lang="es-AR" sz="3600">
                <a:solidFill>
                  <a:schemeClr val="dk1"/>
                </a:solidFill>
              </a:rPr>
              <a:t> EN NINGÚN CASO HABILITA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600"/>
              <a:buNone/>
            </a:pPr>
            <a:r>
              <a:rPr lang="es-AR" sz="3600">
                <a:solidFill>
                  <a:schemeClr val="dk1"/>
                </a:solidFill>
              </a:rPr>
              <a:t>LA INSTANCIA JUDICIAL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s-AR" sz="2400">
                <a:solidFill>
                  <a:schemeClr val="dk1"/>
                </a:solidFill>
              </a:rPr>
              <a:t>Las Mediaciones Voluntarias pueden ser requeridas: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s-AR" sz="2400">
                <a:solidFill>
                  <a:schemeClr val="dk1"/>
                </a:solidFill>
              </a:rPr>
              <a:t>      * Directamente por personas físicas o jurídicas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s-AR" sz="2400">
                <a:solidFill>
                  <a:schemeClr val="dk1"/>
                </a:solidFill>
              </a:rPr>
              <a:t>      * Por derivación de Organismos Oficiales o Privados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s-AR" sz="2400">
                <a:solidFill>
                  <a:schemeClr val="dk1"/>
                </a:solidFill>
              </a:rPr>
              <a:t>                       que suscriban convenio con el Centro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s-AR" sz="2400">
                <a:solidFill>
                  <a:schemeClr val="dk1"/>
                </a:solidFill>
              </a:rPr>
              <a:t>      *  Por derivación de  Magistrados del Poder Judicial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s-AR" sz="2400">
                <a:solidFill>
                  <a:schemeClr val="dk1"/>
                </a:solidFill>
              </a:rPr>
              <a:t>	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06" name="Google Shape;106;p4"/>
          <p:cNvSpPr txBox="1"/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orbel"/>
              <a:buNone/>
            </a:pPr>
            <a:r>
              <a:rPr b="1" lang="es-AR" sz="4800">
                <a:solidFill>
                  <a:schemeClr val="dk1"/>
                </a:solidFill>
              </a:rPr>
              <a:t>Centro de Mediación  Voluntaria</a:t>
            </a:r>
            <a:br>
              <a:rPr b="1" lang="es-AR" sz="4800">
                <a:solidFill>
                  <a:schemeClr val="dk1"/>
                </a:solidFill>
              </a:rPr>
            </a:br>
            <a:br>
              <a:rPr b="1" lang="es-AR" sz="4800">
                <a:solidFill>
                  <a:schemeClr val="dk1"/>
                </a:solidFill>
              </a:rPr>
            </a:br>
            <a:br>
              <a:rPr b="1" lang="es-AR" sz="4800">
                <a:solidFill>
                  <a:schemeClr val="dk1"/>
                </a:solidFill>
              </a:rPr>
            </a:br>
            <a:r>
              <a:rPr b="1" lang="es-AR" sz="1800">
                <a:solidFill>
                  <a:schemeClr val="dk1"/>
                </a:solidFill>
              </a:rPr>
              <a:t>CADJM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 txBox="1"/>
          <p:nvPr>
            <p:ph idx="1" type="body"/>
          </p:nvPr>
        </p:nvSpPr>
        <p:spPr>
          <a:xfrm>
            <a:off x="3823855" y="374073"/>
            <a:ext cx="7360613" cy="638694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s-AR" sz="2400">
                <a:solidFill>
                  <a:schemeClr val="dk1"/>
                </a:solidFill>
              </a:rPr>
              <a:t>Los servicios de Mediación se deberán solicitar en el Colegio de Abogados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s-AR" sz="2400" u="sng">
                <a:solidFill>
                  <a:schemeClr val="dk1"/>
                </a:solidFill>
              </a:rPr>
              <a:t>Para solicitar la mediación se requerirá</a:t>
            </a:r>
            <a:r>
              <a:rPr lang="es-AR" sz="2400">
                <a:solidFill>
                  <a:schemeClr val="dk1"/>
                </a:solidFill>
              </a:rPr>
              <a:t>: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Corbel"/>
              <a:buChar char="-"/>
            </a:pPr>
            <a:r>
              <a:rPr lang="es-AR" sz="2400">
                <a:solidFill>
                  <a:schemeClr val="dk1"/>
                </a:solidFill>
              </a:rPr>
              <a:t> Confeccionar el formulario de inicio que se encontrará en la página web del Colegio de Abogados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Corbel"/>
              <a:buChar char="-"/>
            </a:pPr>
            <a:r>
              <a:rPr lang="es-AR" sz="2400">
                <a:solidFill>
                  <a:schemeClr val="dk1"/>
                </a:solidFill>
              </a:rPr>
              <a:t>Abonar medio jus arancelario en concepto de gastos administrativos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Corbel"/>
              <a:buChar char="-"/>
            </a:pPr>
            <a:r>
              <a:rPr lang="es-AR" sz="2400" u="sng">
                <a:solidFill>
                  <a:schemeClr val="dk1"/>
                </a:solidFill>
              </a:rPr>
              <a:t>Al momento de la solicitud se deberá optar por</a:t>
            </a:r>
            <a:r>
              <a:rPr lang="es-AR" sz="2400">
                <a:solidFill>
                  <a:schemeClr val="dk1"/>
                </a:solidFill>
              </a:rPr>
              <a:t>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s-AR" sz="2400">
                <a:solidFill>
                  <a:schemeClr val="dk1"/>
                </a:solidFill>
              </a:rPr>
              <a:t>                   1.  La </a:t>
            </a:r>
            <a:r>
              <a:rPr b="1" lang="es-AR" sz="2400">
                <a:solidFill>
                  <a:schemeClr val="dk1"/>
                </a:solidFill>
              </a:rPr>
              <a:t>MODALIDAD</a:t>
            </a:r>
            <a:r>
              <a:rPr lang="es-AR" sz="2400">
                <a:solidFill>
                  <a:schemeClr val="dk1"/>
                </a:solidFill>
              </a:rPr>
              <a:t>: Presencial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s-AR" sz="2400">
                <a:solidFill>
                  <a:schemeClr val="dk1"/>
                </a:solidFill>
              </a:rPr>
              <a:t>                                                              A distancia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s-AR" sz="2400">
                <a:solidFill>
                  <a:schemeClr val="dk1"/>
                </a:solidFill>
              </a:rPr>
              <a:t>                   2. </a:t>
            </a:r>
            <a:r>
              <a:rPr b="1" lang="es-AR" sz="2400">
                <a:solidFill>
                  <a:schemeClr val="dk1"/>
                </a:solidFill>
              </a:rPr>
              <a:t>Designar</a:t>
            </a:r>
            <a:r>
              <a:rPr lang="es-AR" sz="2400">
                <a:solidFill>
                  <a:schemeClr val="dk1"/>
                </a:solidFill>
              </a:rPr>
              <a:t> Mediador o Solicitar </a:t>
            </a:r>
            <a:r>
              <a:rPr b="1" lang="es-AR" sz="2400">
                <a:solidFill>
                  <a:schemeClr val="dk1"/>
                </a:solidFill>
              </a:rPr>
              <a:t>Sorteo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Corbel"/>
              <a:buNone/>
            </a:pPr>
            <a:r>
              <a:t/>
            </a:r>
            <a:endParaRPr/>
          </a:p>
        </p:txBody>
      </p:sp>
      <p:sp>
        <p:nvSpPr>
          <p:cNvPr id="112" name="Google Shape;112;p5"/>
          <p:cNvSpPr txBox="1"/>
          <p:nvPr/>
        </p:nvSpPr>
        <p:spPr>
          <a:xfrm>
            <a:off x="252919" y="1123837"/>
            <a:ext cx="3030609" cy="47504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rbe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3" name="Google Shape;113;p5"/>
          <p:cNvSpPr txBox="1"/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orbel"/>
              <a:buNone/>
            </a:pPr>
            <a:r>
              <a:rPr b="1" lang="es-AR" sz="4800">
                <a:solidFill>
                  <a:schemeClr val="dk1"/>
                </a:solidFill>
              </a:rPr>
              <a:t>Centro de Mediación  Voluntaria</a:t>
            </a:r>
            <a:br>
              <a:rPr b="1" lang="es-AR" sz="4800">
                <a:solidFill>
                  <a:schemeClr val="dk1"/>
                </a:solidFill>
              </a:rPr>
            </a:br>
            <a:br>
              <a:rPr b="1" lang="es-AR" sz="4800">
                <a:solidFill>
                  <a:schemeClr val="dk1"/>
                </a:solidFill>
              </a:rPr>
            </a:br>
            <a:br>
              <a:rPr b="1" lang="es-AR" sz="4800">
                <a:solidFill>
                  <a:schemeClr val="dk1"/>
                </a:solidFill>
              </a:rPr>
            </a:br>
            <a:r>
              <a:rPr b="1" lang="es-AR" sz="1800">
                <a:solidFill>
                  <a:schemeClr val="dk1"/>
                </a:solidFill>
              </a:rPr>
              <a:t>CADJM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</a:pPr>
            <a:r>
              <a:rPr b="1" lang="es-AR" sz="3200">
                <a:solidFill>
                  <a:schemeClr val="dk1"/>
                </a:solidFill>
              </a:rPr>
              <a:t>FORMULARIO</a:t>
            </a:r>
            <a:br>
              <a:rPr b="1" lang="es-AR" sz="3200">
                <a:solidFill>
                  <a:schemeClr val="dk1"/>
                </a:solidFill>
              </a:rPr>
            </a:br>
            <a:r>
              <a:rPr b="1" lang="es-AR" sz="3200">
                <a:solidFill>
                  <a:schemeClr val="dk1"/>
                </a:solidFill>
              </a:rPr>
              <a:t> DE</a:t>
            </a:r>
            <a:br>
              <a:rPr b="1" lang="es-AR" sz="3200">
                <a:solidFill>
                  <a:schemeClr val="dk1"/>
                </a:solidFill>
              </a:rPr>
            </a:br>
            <a:r>
              <a:rPr b="1" lang="es-AR" sz="3200">
                <a:solidFill>
                  <a:schemeClr val="dk1"/>
                </a:solidFill>
              </a:rPr>
              <a:t> INICIO</a:t>
            </a:r>
            <a:endParaRPr/>
          </a:p>
        </p:txBody>
      </p:sp>
      <p:pic>
        <p:nvPicPr>
          <p:cNvPr id="119" name="Google Shape;119;p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30665" y="759096"/>
            <a:ext cx="3760936" cy="512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"/>
          <p:cNvSpPr txBox="1"/>
          <p:nvPr>
            <p:ph type="ctrTitle"/>
          </p:nvPr>
        </p:nvSpPr>
        <p:spPr>
          <a:xfrm>
            <a:off x="1100015" y="1161193"/>
            <a:ext cx="7315200" cy="47191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900"/>
              <a:buFont typeface="Corbel"/>
              <a:buNone/>
            </a:pPr>
            <a:r>
              <a:rPr lang="es-AR"/>
              <a:t>    </a:t>
            </a:r>
            <a:endParaRPr/>
          </a:p>
        </p:txBody>
      </p:sp>
      <p:sp>
        <p:nvSpPr>
          <p:cNvPr id="125" name="Google Shape;125;p7"/>
          <p:cNvSpPr txBox="1"/>
          <p:nvPr>
            <p:ph idx="1" type="subTitle"/>
          </p:nvPr>
        </p:nvSpPr>
        <p:spPr>
          <a:xfrm>
            <a:off x="1100015" y="1161193"/>
            <a:ext cx="7315200" cy="44234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b="1" lang="es-AR">
                <a:solidFill>
                  <a:schemeClr val="dk1"/>
                </a:solidFill>
              </a:rPr>
              <a:t>                          NOTIFICAR   AL REQUERIDO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</a:pPr>
            <a:r>
              <a:rPr lang="es-AR">
                <a:solidFill>
                  <a:schemeClr val="dk1"/>
                </a:solidFill>
              </a:rPr>
              <a:t>    </a:t>
            </a:r>
            <a:r>
              <a:rPr lang="es-AR" sz="1800">
                <a:solidFill>
                  <a:schemeClr val="dk1"/>
                </a:solidFill>
              </a:rPr>
              <a:t>LA PROPUESTA DE MEDIADOR EFECTUADA POR EL REQUIRENTE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-AR" sz="1800">
                <a:solidFill>
                  <a:schemeClr val="dk1"/>
                </a:solidFill>
              </a:rPr>
              <a:t>                          EL REQUERIDO TIENE  </a:t>
            </a:r>
            <a:r>
              <a:rPr b="1" lang="es-AR" sz="1800">
                <a:solidFill>
                  <a:schemeClr val="dk1"/>
                </a:solidFill>
              </a:rPr>
              <a:t>PLAZO DE CINCO DÍAS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-AR" sz="1800">
                <a:solidFill>
                  <a:schemeClr val="dk1"/>
                </a:solidFill>
              </a:rPr>
              <a:t>PARA EXPRESAR OPOSICIÓN MEDIANTE  NOTIFICACION FECHACIENTE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-AR" sz="1800">
                <a:solidFill>
                  <a:schemeClr val="dk1"/>
                </a:solidFill>
              </a:rPr>
              <a:t>         En los casos que el Requerido se oponga, se designará nuevo Mediador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-AR" sz="1800">
                <a:solidFill>
                  <a:schemeClr val="dk1"/>
                </a:solidFill>
              </a:rPr>
              <a:t>POR SORTEO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</p:txBody>
      </p:sp>
      <p:sp>
        <p:nvSpPr>
          <p:cNvPr id="126" name="Google Shape;126;p7"/>
          <p:cNvSpPr txBox="1"/>
          <p:nvPr>
            <p:ph idx="4294967295" type="body"/>
          </p:nvPr>
        </p:nvSpPr>
        <p:spPr>
          <a:xfrm>
            <a:off x="9242474" y="1755857"/>
            <a:ext cx="2949526" cy="35297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s-AR" sz="2400">
                <a:solidFill>
                  <a:srgbClr val="0070C0"/>
                </a:solidFill>
              </a:rPr>
              <a:t>MEDIADOR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b="1" lang="es-AR" sz="2400">
                <a:solidFill>
                  <a:srgbClr val="0070C0"/>
                </a:solidFill>
              </a:rPr>
              <a:t>DESIGNADO POR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b="1" lang="es-AR" sz="2400">
                <a:solidFill>
                  <a:srgbClr val="0070C0"/>
                </a:solidFill>
              </a:rPr>
              <a:t>LA PARTE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b="1" lang="es-AR" sz="2400">
                <a:solidFill>
                  <a:srgbClr val="0070C0"/>
                </a:solidFill>
              </a:rPr>
              <a:t>REQUIRENTE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"/>
          <p:cNvSpPr/>
          <p:nvPr/>
        </p:nvSpPr>
        <p:spPr>
          <a:xfrm>
            <a:off x="875211" y="770709"/>
            <a:ext cx="10149840" cy="5316583"/>
          </a:xfrm>
          <a:prstGeom prst="rect">
            <a:avLst/>
          </a:prstGeom>
          <a:solidFill>
            <a:schemeClr val="accent1"/>
          </a:solidFill>
          <a:ln cap="flat" cmpd="sng" w="10775">
            <a:solidFill>
              <a:srgbClr val="2E87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CENTRO DE MEDIACIÓN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NOTIFICARÁ AL MEDIADOR EL SORTEO O DESIGNACIÓN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MEDIADOR TIENE </a:t>
            </a:r>
            <a:r>
              <a:rPr b="1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72 HORAS PARA ACEPTAR LA MEDIACIÓN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ACEPTACIÓN SE </a:t>
            </a:r>
            <a:r>
              <a:rPr b="1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PUEDE COMUNICAR</a:t>
            </a:r>
            <a:r>
              <a:rPr b="0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Personalmente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   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                 Mensaje del correo electrónico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A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 EL MEDIADOR NO ACEPTA, SE REALIZA NUEVO SORTEO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s-AR"/>
              <a:t>GASTOS </a:t>
            </a:r>
            <a:br>
              <a:rPr lang="es-AR"/>
            </a:br>
            <a:r>
              <a:rPr lang="es-AR"/>
              <a:t>DE LA MEDIACIÓN</a:t>
            </a:r>
            <a:endParaRPr/>
          </a:p>
        </p:txBody>
      </p:sp>
      <p:sp>
        <p:nvSpPr>
          <p:cNvPr id="137" name="Google Shape;137;p9"/>
          <p:cNvSpPr txBox="1"/>
          <p:nvPr>
            <p:ph idx="1" type="body"/>
          </p:nvPr>
        </p:nvSpPr>
        <p:spPr>
          <a:xfrm>
            <a:off x="3867912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s-AR">
                <a:solidFill>
                  <a:schemeClr val="dk1"/>
                </a:solidFill>
              </a:rPr>
              <a:t>EL SOLICITANTE ABONA: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rPr lang="es-AR">
                <a:solidFill>
                  <a:schemeClr val="dk1"/>
                </a:solidFill>
              </a:rPr>
              <a:t>AL </a:t>
            </a:r>
            <a:r>
              <a:rPr b="1" lang="es-AR" u="sng">
                <a:solidFill>
                  <a:schemeClr val="dk1"/>
                </a:solidFill>
              </a:rPr>
              <a:t>CENTRO DE MEDIACIÓN</a:t>
            </a:r>
            <a:r>
              <a:rPr b="1" lang="es-AR">
                <a:solidFill>
                  <a:schemeClr val="dk1"/>
                </a:solidFill>
              </a:rPr>
              <a:t>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rPr b="1" lang="es-AR">
                <a:solidFill>
                  <a:schemeClr val="dk1"/>
                </a:solidFill>
              </a:rPr>
              <a:t>  MEDIO JUS ARANCELARIO  EN CONCEPTO DE GASTOS ADMINISTRATIVOS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38" name="Google Shape;138;p9"/>
          <p:cNvSpPr txBox="1"/>
          <p:nvPr>
            <p:ph idx="2" type="body"/>
          </p:nvPr>
        </p:nvSpPr>
        <p:spPr>
          <a:xfrm>
            <a:off x="7818120" y="868680"/>
            <a:ext cx="3474720" cy="5120640"/>
          </a:xfrm>
          <a:prstGeom prst="rect">
            <a:avLst/>
          </a:prstGeom>
          <a:solidFill>
            <a:srgbClr val="D7F0F6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55879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1" u="sng">
              <a:solidFill>
                <a:schemeClr val="dk1"/>
              </a:solidFill>
            </a:endParaRPr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1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rPr lang="es-AR">
                <a:solidFill>
                  <a:schemeClr val="dk1"/>
                </a:solidFill>
              </a:rPr>
              <a:t>AL  </a:t>
            </a:r>
            <a:r>
              <a:rPr b="1" lang="es-AR" u="sng">
                <a:solidFill>
                  <a:schemeClr val="dk1"/>
                </a:solidFill>
              </a:rPr>
              <a:t> MEDIADOR</a:t>
            </a:r>
            <a:r>
              <a:rPr b="1" lang="es-AR">
                <a:solidFill>
                  <a:schemeClr val="dk1"/>
                </a:solidFill>
              </a:rPr>
              <a:t>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b="1" lang="es-AR" sz="1800">
                <a:solidFill>
                  <a:schemeClr val="dk1"/>
                </a:solidFill>
              </a:rPr>
              <a:t> LOS GASTOS DE NOTIFICACIÓN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b="1" lang="es-AR" sz="1800">
                <a:solidFill>
                  <a:schemeClr val="dk1"/>
                </a:solidFill>
              </a:rPr>
              <a:t>y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b="1" lang="es-AR" sz="1800">
                <a:solidFill>
                  <a:schemeClr val="dk1"/>
                </a:solidFill>
              </a:rPr>
              <a:t>MEDIO JUS ARANCELARIO COMO ANTICIPO DE HONORARIOS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b="1" lang="es-AR" sz="1800"/>
              <a:t>                   </a:t>
            </a:r>
            <a:r>
              <a:rPr lang="es-AR" sz="1800"/>
              <a:t>  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co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2023-03-13T12:31:18Z</dcterms:created>
  <dc:creator>Ana María Martínez</dc:creator>
</cp:coreProperties>
</file>