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6" r:id="rId18"/>
    <p:sldId id="273" r:id="rId19"/>
    <p:sldId id="274" r:id="rId20"/>
    <p:sldId id="275" r:id="rId21"/>
    <p:sldId id="277" r:id="rId2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239" autoAdjust="0"/>
  </p:normalViewPr>
  <p:slideViewPr>
    <p:cSldViewPr>
      <p:cViewPr varScale="1">
        <p:scale>
          <a:sx n="86" d="100"/>
          <a:sy n="86" d="100"/>
        </p:scale>
        <p:origin x="1867"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E9AA4E-66C6-4503-977C-915783BA648B}" type="datetimeFigureOut">
              <a:rPr lang="es-AR" smtClean="0"/>
              <a:t>23/9/2020</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511D23-CA8E-4CB8-80F3-467E18E079A8}" type="slidenum">
              <a:rPr lang="es-AR" smtClean="0"/>
              <a:t>‹Nº›</a:t>
            </a:fld>
            <a:endParaRPr lang="es-AR"/>
          </a:p>
        </p:txBody>
      </p:sp>
    </p:spTree>
    <p:extLst>
      <p:ext uri="{BB962C8B-B14F-4D97-AF65-F5344CB8AC3E}">
        <p14:creationId xmlns:p14="http://schemas.microsoft.com/office/powerpoint/2010/main" val="3783467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D2511D23-CA8E-4CB8-80F3-467E18E079A8}" type="slidenum">
              <a:rPr lang="es-AR" smtClean="0"/>
              <a:t>15</a:t>
            </a:fld>
            <a:endParaRPr lang="es-AR"/>
          </a:p>
        </p:txBody>
      </p:sp>
    </p:spTree>
    <p:extLst>
      <p:ext uri="{BB962C8B-B14F-4D97-AF65-F5344CB8AC3E}">
        <p14:creationId xmlns:p14="http://schemas.microsoft.com/office/powerpoint/2010/main" val="1991555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1533EB3-7A83-4075-B0DD-A89ECAE12C9A}" type="datetimeFigureOut">
              <a:rPr lang="es-AR" smtClean="0"/>
              <a:t>23/9/2020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7E89627-F7C1-4BE3-8A69-90582E9538F8}"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A1533EB3-7A83-4075-B0DD-A89ECAE12C9A}" type="datetimeFigureOut">
              <a:rPr lang="es-AR" smtClean="0"/>
              <a:t>23/9/2020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7E89627-F7C1-4BE3-8A69-90582E9538F8}"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1533EB3-7A83-4075-B0DD-A89ECAE12C9A}" type="datetimeFigureOut">
              <a:rPr lang="es-AR" smtClean="0"/>
              <a:t>23/9/2020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7E89627-F7C1-4BE3-8A69-90582E9538F8}" type="slidenum">
              <a:rPr lang="es-AR" smtClean="0"/>
              <a:t>‹Nº›</a:t>
            </a:fld>
            <a:endParaRPr lang="es-A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A1533EB3-7A83-4075-B0DD-A89ECAE12C9A}" type="datetimeFigureOut">
              <a:rPr lang="es-AR" smtClean="0"/>
              <a:t>23/9/2020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7E89627-F7C1-4BE3-8A69-90582E9538F8}" type="slidenum">
              <a:rPr lang="es-AR" smtClean="0"/>
              <a:t>‹Nº›</a:t>
            </a:fld>
            <a:endParaRPr lang="es-AR"/>
          </a:p>
        </p:txBody>
      </p:sp>
      <p:sp>
        <p:nvSpPr>
          <p:cNvPr id="7" name="Title 6"/>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A1533EB3-7A83-4075-B0DD-A89ECAE12C9A}" type="datetimeFigureOut">
              <a:rPr lang="es-AR" smtClean="0"/>
              <a:t>23/9/2020</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E7E89627-F7C1-4BE3-8A69-90582E9538F8}"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5" name="Date Placeholder 4"/>
          <p:cNvSpPr>
            <a:spLocks noGrp="1"/>
          </p:cNvSpPr>
          <p:nvPr>
            <p:ph type="dt" sz="half" idx="10"/>
          </p:nvPr>
        </p:nvSpPr>
        <p:spPr/>
        <p:txBody>
          <a:bodyPr/>
          <a:lstStyle/>
          <a:p>
            <a:fld id="{A1533EB3-7A83-4075-B0DD-A89ECAE12C9A}" type="datetimeFigureOut">
              <a:rPr lang="es-AR" smtClean="0"/>
              <a:t>23/9/2020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E7E89627-F7C1-4BE3-8A69-90582E9538F8}" type="slidenum">
              <a:rPr lang="es-AR" smtClean="0"/>
              <a:t>‹Nº›</a:t>
            </a:fld>
            <a:endParaRPr lang="es-AR"/>
          </a:p>
        </p:txBody>
      </p:sp>
      <p:sp>
        <p:nvSpPr>
          <p:cNvPr id="9" name="Content Placeholder 8"/>
          <p:cNvSpPr>
            <a:spLocks noGrp="1"/>
          </p:cNvSpPr>
          <p:nvPr>
            <p:ph sz="quarter" idx="13"/>
          </p:nvPr>
        </p:nvSpPr>
        <p:spPr>
          <a:xfrm>
            <a:off x="676655" y="2679192"/>
            <a:ext cx="3822192" cy="34472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1533EB3-7A83-4075-B0DD-A89ECAE12C9A}" type="datetimeFigureOut">
              <a:rPr lang="es-AR" smtClean="0"/>
              <a:t>23/9/2020</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E7E89627-F7C1-4BE3-8A69-90582E9538F8}" type="slidenum">
              <a:rPr lang="es-AR" smtClean="0"/>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A1533EB3-7A83-4075-B0DD-A89ECAE12C9A}" type="datetimeFigureOut">
              <a:rPr lang="es-AR" smtClean="0"/>
              <a:t>23/9/2020</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E7E89627-F7C1-4BE3-8A69-90582E9538F8}"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1533EB3-7A83-4075-B0DD-A89ECAE12C9A}" type="datetimeFigureOut">
              <a:rPr lang="es-AR" smtClean="0"/>
              <a:t>23/9/2020</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E7E89627-F7C1-4BE3-8A69-90582E9538F8}"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1533EB3-7A83-4075-B0DD-A89ECAE12C9A}" type="datetimeFigureOut">
              <a:rPr lang="es-AR" smtClean="0"/>
              <a:t>23/9/2020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E7E89627-F7C1-4BE3-8A69-90582E9538F8}" type="slidenum">
              <a:rPr lang="es-AR" smtClean="0"/>
              <a:t>‹Nº›</a:t>
            </a:fld>
            <a:endParaRPr lang="es-A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A1533EB3-7A83-4075-B0DD-A89ECAE12C9A}" type="datetimeFigureOut">
              <a:rPr lang="es-AR" smtClean="0"/>
              <a:t>23/9/2020</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E7E89627-F7C1-4BE3-8A69-90582E9538F8}" type="slidenum">
              <a:rPr lang="es-AR" smtClean="0"/>
              <a:t>‹Nº›</a:t>
            </a:fld>
            <a:endParaRPr lang="es-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1533EB3-7A83-4075-B0DD-A89ECAE12C9A}" type="datetimeFigureOut">
              <a:rPr lang="es-AR" smtClean="0"/>
              <a:t>23/9/2020</a:t>
            </a:fld>
            <a:endParaRPr lang="es-A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A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E7E89627-F7C1-4BE3-8A69-90582E9538F8}" type="slidenum">
              <a:rPr lang="es-AR" smtClean="0"/>
              <a:t>‹Nº›</a:t>
            </a:fld>
            <a:endParaRPr lang="es-A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Nuevo%20art&#237;culo%20%2015%20bis.doc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Nuevo%20art&#237;culo%2018.doc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sello%20de%20notificacion%20(2).docx" TargetMode="External"/><Relationship Id="rId2" Type="http://schemas.openxmlformats.org/officeDocument/2006/relationships/hyperlink" Target="acapite%20constancia%20de%20retiro%20de%20cedulas%20ad%20hoc%20(2).docx" TargetMode="External"/><Relationship Id="rId1" Type="http://schemas.openxmlformats.org/officeDocument/2006/relationships/slideLayout" Target="../slideLayouts/slideLayout2.xml"/><Relationship Id="rId6" Type="http://schemas.openxmlformats.org/officeDocument/2006/relationships/hyperlink" Target="modelo%20de%20notificaci&#243;n.docx" TargetMode="External"/><Relationship Id="rId5" Type="http://schemas.openxmlformats.org/officeDocument/2006/relationships/hyperlink" Target="Para%20acompa&#241;ar%20con%20el%20mail%20de%20respuesta%20a%20la%20presentacion%20del%20requerimiento.%20(2).docx" TargetMode="External"/><Relationship Id="rId4" Type="http://schemas.openxmlformats.org/officeDocument/2006/relationships/hyperlink" Target="sello%20notificaci&#243;n.%20(para%20el%20dorso%20de%20las%20cedulas%20ad%20hoc)%20(2).docx"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guia%20de%20uso%20Andreani%20online.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etiqueta%20Andreani%20-%20Ejemplo%20-.docx" TargetMode="External"/><Relationship Id="rId4" Type="http://schemas.openxmlformats.org/officeDocument/2006/relationships/hyperlink" Target="Ficha%20Firma%20Andreani.pdf"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pantallas%20Zoom.doc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como%20generar%20una%20reunion%20(Audiencia)%20por%20ZOOM..doc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Como%20cargar%20el%20Resultado%20de%20la%20Audiencia.docx" TargetMode="External"/><Relationship Id="rId7" Type="http://schemas.openxmlformats.org/officeDocument/2006/relationships/hyperlink" Target="modelo%20de%20notificaci&#243;n.docx" TargetMode="External"/><Relationship Id="rId2" Type="http://schemas.openxmlformats.org/officeDocument/2006/relationships/hyperlink" Target="CAMBIOS%20EN%20AUDIENCIAS,%20ACTAS%20Y%20NOTIFICACIONES.docx" TargetMode="External"/><Relationship Id="rId1" Type="http://schemas.openxmlformats.org/officeDocument/2006/relationships/slideLayout" Target="../slideLayouts/slideLayout2.xml"/><Relationship Id="rId6" Type="http://schemas.openxmlformats.org/officeDocument/2006/relationships/hyperlink" Target="sugerencia%20adicional%20para%20las%20actas%20cierre%20y%20audiencia.docx" TargetMode="External"/><Relationship Id="rId5" Type="http://schemas.openxmlformats.org/officeDocument/2006/relationships/hyperlink" Target="Acta%20Cierre%20Mediacion%20Perez%20c-Perez.pdf" TargetMode="External"/><Relationship Id="rId4" Type="http://schemas.openxmlformats.org/officeDocument/2006/relationships/hyperlink" Target="Acta%20Audiencia%20Perez%20c-%20Perez.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oja%20PDF%20en%20blanco%201.pdf" TargetMode="External"/><Relationship Id="rId2" Type="http://schemas.openxmlformats.org/officeDocument/2006/relationships/hyperlink" Target="https://www.foxitsoftware.com/pdf-reader/" TargetMode="External"/><Relationship Id="rId1" Type="http://schemas.openxmlformats.org/officeDocument/2006/relationships/slideLayout" Target="../slideLayouts/slideLayout2.xml"/><Relationship Id="rId4" Type="http://schemas.openxmlformats.org/officeDocument/2006/relationships/hyperlink" Target="Hoja%20PDF%20en%20blanco%202.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Reso%20358%20(honorarios%20vigentes).docx" TargetMode="External"/><Relationship Id="rId2" Type="http://schemas.openxmlformats.org/officeDocument/2006/relationships/hyperlink" Target="taller%20Honorarios%20CAAL.jpg" TargetMode="External"/><Relationship Id="rId1" Type="http://schemas.openxmlformats.org/officeDocument/2006/relationships/slideLayout" Target="../slideLayouts/slideLayout2.xml"/><Relationship Id="rId4" Type="http://schemas.openxmlformats.org/officeDocument/2006/relationships/hyperlink" Target="calculador%20de%20honorarios%20mediacion.xlsx"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NORMAS%20MEDIACION%20COMPILADAS%20septiembre%202020%20(c-%20dec.%2043-2019%20+%20ley%2015.182%20+%20Resol.%20358-2020).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Form%20Ingreso%20Civil.xls" TargetMode="External"/><Relationship Id="rId2" Type="http://schemas.openxmlformats.org/officeDocument/2006/relationships/hyperlink" Target="COMO-SOLICITAR-SORTEO-DE-MEDIADOR.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mediaciones-ba.org.ar/FormDeclaracion.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620688"/>
            <a:ext cx="7772400" cy="1780108"/>
          </a:xfrm>
        </p:spPr>
        <p:txBody>
          <a:bodyPr>
            <a:normAutofit fontScale="90000"/>
          </a:bodyPr>
          <a:lstStyle/>
          <a:p>
            <a:r>
              <a:rPr lang="es-AR" dirty="0"/>
              <a:t>Paso a paso de la Mediación a Distancia</a:t>
            </a:r>
            <a:br>
              <a:rPr lang="es-AR" dirty="0"/>
            </a:br>
            <a:r>
              <a:rPr lang="es-AR" sz="3600" dirty="0"/>
              <a:t>Todo lo que hay que saber. Todo…?</a:t>
            </a:r>
          </a:p>
        </p:txBody>
      </p:sp>
      <p:sp>
        <p:nvSpPr>
          <p:cNvPr id="3" name="2 Subtítulo"/>
          <p:cNvSpPr>
            <a:spLocks noGrp="1"/>
          </p:cNvSpPr>
          <p:nvPr>
            <p:ph type="subTitle" idx="1"/>
          </p:nvPr>
        </p:nvSpPr>
        <p:spPr>
          <a:xfrm>
            <a:off x="1403648" y="2780928"/>
            <a:ext cx="6400800" cy="2189684"/>
          </a:xfrm>
        </p:spPr>
        <p:txBody>
          <a:bodyPr>
            <a:normAutofit lnSpcReduction="10000"/>
          </a:bodyPr>
          <a:lstStyle/>
          <a:p>
            <a:r>
              <a:rPr lang="es-AR" dirty="0">
                <a:solidFill>
                  <a:schemeClr val="tx2">
                    <a:lumMod val="75000"/>
                  </a:schemeClr>
                </a:solidFill>
              </a:rPr>
              <a:t>Colegio de Abogados de Avellaneda - Lanús</a:t>
            </a:r>
          </a:p>
          <a:p>
            <a:r>
              <a:rPr lang="es-AR" dirty="0">
                <a:solidFill>
                  <a:schemeClr val="tx2">
                    <a:lumMod val="75000"/>
                  </a:schemeClr>
                </a:solidFill>
              </a:rPr>
              <a:t>Comisión de Mediación</a:t>
            </a:r>
          </a:p>
          <a:p>
            <a:r>
              <a:rPr lang="es-AR" dirty="0">
                <a:solidFill>
                  <a:schemeClr val="tx2">
                    <a:lumMod val="75000"/>
                  </a:schemeClr>
                </a:solidFill>
              </a:rPr>
              <a:t>15 de septiembre de 2020</a:t>
            </a:r>
          </a:p>
          <a:p>
            <a:r>
              <a:rPr lang="es-AR" dirty="0">
                <a:solidFill>
                  <a:schemeClr val="tx2">
                    <a:lumMod val="75000"/>
                  </a:schemeClr>
                </a:solidFill>
              </a:rPr>
              <a:t>Por Zoom. </a:t>
            </a:r>
          </a:p>
          <a:p>
            <a:r>
              <a:rPr lang="es-AR" dirty="0">
                <a:solidFill>
                  <a:schemeClr val="tx2">
                    <a:lumMod val="75000"/>
                  </a:schemeClr>
                </a:solidFill>
              </a:rPr>
              <a:t>Dra. Carina Paramidano – Dr. José María Calleja</a:t>
            </a:r>
          </a:p>
          <a:p>
            <a:pPr algn="l"/>
            <a:r>
              <a:rPr lang="es-AR" dirty="0">
                <a:solidFill>
                  <a:schemeClr val="tx2">
                    <a:lumMod val="75000"/>
                  </a:schemeClr>
                </a:solidFill>
              </a:rPr>
              <a:t>                             C.A.A.L.                             C.A.L.P.</a:t>
            </a:r>
          </a:p>
        </p:txBody>
      </p:sp>
      <p:pic>
        <p:nvPicPr>
          <p:cNvPr id="4" name="Picture 2" descr="C:\Users\PC\Desktop\charla CAAL\logo-corazon-azul-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743399"/>
            <a:ext cx="2235309" cy="1019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620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marL="0" indent="0" algn="just">
              <a:buNone/>
            </a:pPr>
            <a:r>
              <a:rPr lang="es-AR" sz="2200" b="1" u="sng" dirty="0"/>
              <a:t>Nuevo texto del  art.15</a:t>
            </a:r>
            <a:r>
              <a:rPr lang="es-AR" sz="2200" dirty="0"/>
              <a:t>: “</a:t>
            </a:r>
            <a:r>
              <a:rPr lang="es-AR" sz="2200" b="1" u="sng" dirty="0"/>
              <a:t>Para el caso de la mediación presencial</a:t>
            </a:r>
            <a:r>
              <a:rPr lang="es-AR" sz="2200" dirty="0"/>
              <a:t>, será obligatoria la comparecencia personal de las partes y la intervención del </a:t>
            </a:r>
            <a:r>
              <a:rPr lang="es-AR" sz="2200" b="1" u="sng" dirty="0"/>
              <a:t>Mediador o Mediadora. </a:t>
            </a:r>
            <a:r>
              <a:rPr lang="es-AR" sz="2200" dirty="0"/>
              <a:t>A las sesiones deberán concurrir las partes personalmente y no podrán hacerlo por apoderado, exceptuándose a las personas jurídicas y a las </a:t>
            </a:r>
            <a:r>
              <a:rPr lang="es-AR" sz="2200" b="1" u="sng" dirty="0"/>
              <a:t>personas humanas </a:t>
            </a:r>
            <a:r>
              <a:rPr lang="es-AR" sz="2200" dirty="0"/>
              <a:t>domiciliadas a más de ciento cincuenta (150) kilómetros de la ciudad asiento de la mediación, que podrán asistir por medio de apoderado, con facultades suficientes para mediar y/o transigir.“</a:t>
            </a:r>
          </a:p>
          <a:p>
            <a:endParaRPr lang="es-AR" dirty="0"/>
          </a:p>
        </p:txBody>
      </p:sp>
      <p:sp>
        <p:nvSpPr>
          <p:cNvPr id="3" name="2 Título"/>
          <p:cNvSpPr>
            <a:spLocks noGrp="1"/>
          </p:cNvSpPr>
          <p:nvPr>
            <p:ph type="title"/>
          </p:nvPr>
        </p:nvSpPr>
        <p:spPr/>
        <p:txBody>
          <a:bodyPr>
            <a:normAutofit/>
          </a:bodyPr>
          <a:lstStyle/>
          <a:p>
            <a:r>
              <a:rPr lang="es-AR" sz="3600" dirty="0"/>
              <a:t>Los artículos modificados/ incorporados.</a:t>
            </a:r>
          </a:p>
        </p:txBody>
      </p:sp>
    </p:spTree>
    <p:extLst>
      <p:ext uri="{BB962C8B-B14F-4D97-AF65-F5344CB8AC3E}">
        <p14:creationId xmlns:p14="http://schemas.microsoft.com/office/powerpoint/2010/main" val="1892399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marL="0" indent="0" algn="just">
              <a:buNone/>
            </a:pPr>
            <a:r>
              <a:rPr lang="es-AR" b="1" u="sng" dirty="0"/>
              <a:t>Redacción 15 bis</a:t>
            </a:r>
            <a:r>
              <a:rPr lang="es-AR" b="1" dirty="0"/>
              <a:t>: </a:t>
            </a:r>
            <a:r>
              <a:rPr lang="es-AR" b="1" u="sng" dirty="0"/>
              <a:t>Opción de mediación a distan</a:t>
            </a:r>
            <a:r>
              <a:rPr lang="es-AR" b="1" dirty="0"/>
              <a:t>cia. </a:t>
            </a:r>
            <a:r>
              <a:rPr lang="es-AR" dirty="0"/>
              <a:t>La primera audiencia del procedimiento de mediación podrá realizarse a distancia a propuesta del Mediador o la Mediadora con acuerdo de la parte requirente o a propuesta de la parte requirente. Las siguientes audiencias podrán celebrarse bajo tal modalidad si existe acuerdo de la parte requerida.</a:t>
            </a:r>
          </a:p>
          <a:p>
            <a:pPr marL="0" indent="0" algn="just">
              <a:buNone/>
            </a:pPr>
            <a:r>
              <a:rPr lang="es-AR" dirty="0"/>
              <a:t>Las audiencias se celebrarán a través de los canales y procedimientos electrónicos de comunicación según lo reglamente la Autoridad de Aplicación y que aseguren la confidencialidad del procedimiento y la identidad de las partes.“               - </a:t>
            </a:r>
            <a:r>
              <a:rPr lang="es-AR" dirty="0">
                <a:hlinkClick r:id="rId2" action="ppaction://hlinkfile"/>
              </a:rPr>
              <a:t>Comentarios del artículo </a:t>
            </a:r>
            <a:r>
              <a:rPr lang="es-AR" dirty="0"/>
              <a:t>-</a:t>
            </a:r>
          </a:p>
          <a:p>
            <a:endParaRPr lang="es-AR" dirty="0"/>
          </a:p>
        </p:txBody>
      </p:sp>
      <p:sp>
        <p:nvSpPr>
          <p:cNvPr id="3" name="2 Título"/>
          <p:cNvSpPr>
            <a:spLocks noGrp="1"/>
          </p:cNvSpPr>
          <p:nvPr>
            <p:ph type="title"/>
          </p:nvPr>
        </p:nvSpPr>
        <p:spPr/>
        <p:txBody>
          <a:bodyPr>
            <a:normAutofit/>
          </a:bodyPr>
          <a:lstStyle/>
          <a:p>
            <a:r>
              <a:rPr lang="es-AR" sz="3600" dirty="0"/>
              <a:t>Los artículos modificados/ incorporados.</a:t>
            </a:r>
          </a:p>
        </p:txBody>
      </p:sp>
    </p:spTree>
    <p:extLst>
      <p:ext uri="{BB962C8B-B14F-4D97-AF65-F5344CB8AC3E}">
        <p14:creationId xmlns:p14="http://schemas.microsoft.com/office/powerpoint/2010/main" val="124372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99592" y="1772816"/>
            <a:ext cx="7408333" cy="4569371"/>
          </a:xfrm>
        </p:spPr>
        <p:txBody>
          <a:bodyPr/>
          <a:lstStyle/>
          <a:p>
            <a:pPr marL="0" lvl="0" indent="0" algn="just">
              <a:buClr>
                <a:srgbClr val="31B6FD"/>
              </a:buClr>
              <a:buNone/>
            </a:pPr>
            <a:r>
              <a:rPr lang="es-AR" sz="2100" b="1" u="sng" dirty="0">
                <a:solidFill>
                  <a:srgbClr val="073E87"/>
                </a:solidFill>
              </a:rPr>
              <a:t>Nuevo texto del  art.18</a:t>
            </a:r>
            <a:r>
              <a:rPr lang="es-AR" sz="2100" dirty="0">
                <a:solidFill>
                  <a:srgbClr val="073E87"/>
                </a:solidFill>
              </a:rPr>
              <a:t>.  </a:t>
            </a:r>
            <a:r>
              <a:rPr lang="es-AR" sz="1600" dirty="0">
                <a:solidFill>
                  <a:srgbClr val="073E87"/>
                </a:solidFill>
              </a:rPr>
              <a:t>Cuando la culminación del proceso de mediación, deviniera del arribo de un acuerdo de las partes sobre la controversia, se labrará un acta en la que deberá constar los términos del mismo, firmado por el Mediador o Mediadora, las partes y los letrados o letradas intervinientes. Si no se arribase a un acuerdo en la Mediación, igualmente se labrará acta, cuya copia deberá entregarse a las partes, en la que se dejará constancia de tal resultado. </a:t>
            </a:r>
            <a:r>
              <a:rPr lang="es-AR" sz="2000" b="1" dirty="0">
                <a:solidFill>
                  <a:srgbClr val="C6E7FC">
                    <a:lumMod val="10000"/>
                  </a:srgbClr>
                </a:solidFill>
              </a:rPr>
              <a:t>(con Presencialidad)</a:t>
            </a:r>
          </a:p>
          <a:p>
            <a:pPr marL="0" lvl="0" indent="0" algn="just">
              <a:buClr>
                <a:srgbClr val="31B6FD"/>
              </a:buClr>
              <a:buNone/>
            </a:pPr>
            <a:r>
              <a:rPr lang="es-AR" sz="1600" dirty="0">
                <a:solidFill>
                  <a:srgbClr val="073E87"/>
                </a:solidFill>
              </a:rPr>
              <a:t>En este caso, el reclamante quedará habilitado para iniciar la vía judicial correspondiente, acompañando las constancias de la Mediación.</a:t>
            </a:r>
          </a:p>
          <a:p>
            <a:pPr marL="0" lvl="0" indent="0" algn="just">
              <a:buClr>
                <a:srgbClr val="31B6FD"/>
              </a:buClr>
              <a:buNone/>
            </a:pPr>
            <a:r>
              <a:rPr lang="es-AR" sz="1600" dirty="0">
                <a:solidFill>
                  <a:srgbClr val="073E87"/>
                </a:solidFill>
              </a:rPr>
              <a:t>Cuando la mediación se realice en todo o en parte bajo la </a:t>
            </a:r>
            <a:r>
              <a:rPr lang="es-AR" sz="1600" b="1" u="sng" dirty="0">
                <a:solidFill>
                  <a:srgbClr val="073E87"/>
                </a:solidFill>
              </a:rPr>
              <a:t>modalidad a distancia </a:t>
            </a:r>
            <a:r>
              <a:rPr lang="es-AR" sz="1600" dirty="0">
                <a:solidFill>
                  <a:srgbClr val="073E87"/>
                </a:solidFill>
              </a:rPr>
              <a:t>deberá dejarse constancia en el acta de dicha circunstancia. Para el caso que no fuera posible la suscripción del acta conforme lo establecido por el artículo 288 del Código Civil y Comercial de la Nación, será suficiente la sola suscripción por parte del Mediador o la Mediadora de las actas.</a:t>
            </a:r>
          </a:p>
          <a:p>
            <a:pPr marL="0" lvl="0" indent="0" algn="just">
              <a:buClr>
                <a:srgbClr val="31B6FD"/>
              </a:buClr>
              <a:buNone/>
            </a:pPr>
            <a:r>
              <a:rPr lang="es-AR" sz="1600" dirty="0">
                <a:solidFill>
                  <a:srgbClr val="073E87"/>
                </a:solidFill>
              </a:rPr>
              <a:t>Para el caso que la mediación concluyera con acuerdo de las partes, el Mediador o Mediadora deberá constatar previamente la voluntad de las partes conforme establezca la reglamentación</a:t>
            </a:r>
            <a:r>
              <a:rPr lang="es-AR" sz="1700" dirty="0">
                <a:solidFill>
                  <a:srgbClr val="073E87"/>
                </a:solidFill>
              </a:rPr>
              <a:t>.       - </a:t>
            </a:r>
            <a:r>
              <a:rPr lang="es-AR" sz="1700" dirty="0">
                <a:solidFill>
                  <a:srgbClr val="073E87"/>
                </a:solidFill>
                <a:hlinkClick r:id="rId2" action="ppaction://hlinkfile"/>
              </a:rPr>
              <a:t>Comentarios al artículo </a:t>
            </a:r>
            <a:r>
              <a:rPr lang="es-AR" sz="1700" dirty="0">
                <a:solidFill>
                  <a:srgbClr val="073E87"/>
                </a:solidFill>
              </a:rPr>
              <a:t>-</a:t>
            </a:r>
          </a:p>
          <a:p>
            <a:endParaRPr lang="es-AR" dirty="0"/>
          </a:p>
        </p:txBody>
      </p:sp>
      <p:sp>
        <p:nvSpPr>
          <p:cNvPr id="3" name="2 Título"/>
          <p:cNvSpPr>
            <a:spLocks noGrp="1"/>
          </p:cNvSpPr>
          <p:nvPr>
            <p:ph type="title"/>
          </p:nvPr>
        </p:nvSpPr>
        <p:spPr/>
        <p:txBody>
          <a:bodyPr/>
          <a:lstStyle/>
          <a:p>
            <a:r>
              <a:rPr lang="es-AR" sz="3600" dirty="0"/>
              <a:t>Los artículos modificados/ incorporados.</a:t>
            </a:r>
            <a:endParaRPr lang="es-AR" dirty="0"/>
          </a:p>
        </p:txBody>
      </p:sp>
    </p:spTree>
    <p:extLst>
      <p:ext uri="{BB962C8B-B14F-4D97-AF65-F5344CB8AC3E}">
        <p14:creationId xmlns:p14="http://schemas.microsoft.com/office/powerpoint/2010/main" val="3674865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r>
              <a:rPr lang="es-AR" dirty="0"/>
              <a:t>Recomendaciones / Sugerencias de buenas prácticas.</a:t>
            </a:r>
          </a:p>
          <a:p>
            <a:r>
              <a:rPr lang="es-AR" sz="1500" dirty="0"/>
              <a:t>- </a:t>
            </a:r>
            <a:r>
              <a:rPr lang="es-AR" sz="1500" dirty="0">
                <a:hlinkClick r:id="rId2" action="ppaction://hlinkfile"/>
              </a:rPr>
              <a:t>acápite retiro de cedula </a:t>
            </a:r>
            <a:r>
              <a:rPr lang="es-AR" sz="1500" dirty="0"/>
              <a:t>– “</a:t>
            </a:r>
            <a:r>
              <a:rPr lang="es-AR" sz="1500" dirty="0">
                <a:hlinkClick r:id="rId3" action="ppaction://hlinkfile"/>
              </a:rPr>
              <a:t>sello” para cédula del notificado</a:t>
            </a:r>
            <a:r>
              <a:rPr lang="es-AR" sz="1500" dirty="0"/>
              <a:t>” “</a:t>
            </a:r>
            <a:r>
              <a:rPr lang="es-AR" sz="1500" dirty="0">
                <a:hlinkClick r:id="rId4" action="ppaction://hlinkfile"/>
              </a:rPr>
              <a:t>sello” para cedula del notificador</a:t>
            </a:r>
            <a:r>
              <a:rPr lang="es-AR" sz="1500" dirty="0"/>
              <a:t>, </a:t>
            </a:r>
            <a:r>
              <a:rPr lang="es-AR" sz="1500" dirty="0">
                <a:hlinkClick r:id="rId5" action="ppaction://hlinkfile"/>
              </a:rPr>
              <a:t>texto para incluir en e-mail de  respuesta al requerimiento</a:t>
            </a:r>
            <a:r>
              <a:rPr lang="es-AR" sz="1500" dirty="0"/>
              <a:t>.</a:t>
            </a:r>
          </a:p>
          <a:p>
            <a:r>
              <a:rPr lang="es-AR" dirty="0"/>
              <a:t>Cédulas.  </a:t>
            </a:r>
            <a:r>
              <a:rPr lang="es-AR" sz="1900" dirty="0"/>
              <a:t>- </a:t>
            </a:r>
            <a:r>
              <a:rPr lang="es-AR" sz="1900" dirty="0">
                <a:hlinkClick r:id="rId6" action="ppaction://hlinkfile"/>
              </a:rPr>
              <a:t>Ya incluyen en su texto las modificaciones de la ley 15.182 </a:t>
            </a:r>
            <a:r>
              <a:rPr lang="es-AR" sz="1900" dirty="0"/>
              <a:t>-</a:t>
            </a:r>
          </a:p>
          <a:p>
            <a:endParaRPr lang="es-AR" dirty="0"/>
          </a:p>
          <a:p>
            <a:r>
              <a:rPr lang="es-AR" dirty="0"/>
              <a:t>Oficial Notificador ad hoc.</a:t>
            </a:r>
          </a:p>
          <a:p>
            <a:endParaRPr lang="es-AR" dirty="0"/>
          </a:p>
          <a:p>
            <a:r>
              <a:rPr lang="es-AR" dirty="0"/>
              <a:t>Carta Documento On line / Presencial (pendientes).</a:t>
            </a:r>
          </a:p>
          <a:p>
            <a:endParaRPr lang="es-AR" dirty="0"/>
          </a:p>
          <a:p>
            <a:r>
              <a:rPr lang="es-AR" dirty="0"/>
              <a:t>E-mail.</a:t>
            </a:r>
          </a:p>
          <a:p>
            <a:endParaRPr lang="es-AR" dirty="0"/>
          </a:p>
          <a:p>
            <a:endParaRPr lang="es-AR" dirty="0"/>
          </a:p>
        </p:txBody>
      </p:sp>
      <p:sp>
        <p:nvSpPr>
          <p:cNvPr id="3" name="2 Título"/>
          <p:cNvSpPr>
            <a:spLocks noGrp="1"/>
          </p:cNvSpPr>
          <p:nvPr>
            <p:ph type="title"/>
          </p:nvPr>
        </p:nvSpPr>
        <p:spPr/>
        <p:txBody>
          <a:bodyPr>
            <a:normAutofit/>
          </a:bodyPr>
          <a:lstStyle/>
          <a:p>
            <a:r>
              <a:rPr lang="es-AR" sz="3600" dirty="0"/>
              <a:t>Notificaciones</a:t>
            </a:r>
          </a:p>
        </p:txBody>
      </p:sp>
    </p:spTree>
    <p:extLst>
      <p:ext uri="{BB962C8B-B14F-4D97-AF65-F5344CB8AC3E}">
        <p14:creationId xmlns:p14="http://schemas.microsoft.com/office/powerpoint/2010/main" val="1960944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338328"/>
            <a:ext cx="8229600" cy="786416"/>
          </a:xfrm>
        </p:spPr>
        <p:txBody>
          <a:bodyPr>
            <a:noAutofit/>
          </a:bodyPr>
          <a:lstStyle/>
          <a:p>
            <a:r>
              <a:rPr lang="es-AR" sz="2800" dirty="0"/>
              <a:t>DOMICILIOS ELECTRÓNICOS, CORREOS ELECTRÓNICOS, DE ASEGURADORAS</a:t>
            </a:r>
          </a:p>
        </p:txBody>
      </p:sp>
      <p:sp>
        <p:nvSpPr>
          <p:cNvPr id="2" name="1 Marcador de contenido"/>
          <p:cNvSpPr>
            <a:spLocks noGrp="1"/>
          </p:cNvSpPr>
          <p:nvPr>
            <p:ph idx="1"/>
          </p:nvPr>
        </p:nvSpPr>
        <p:spPr/>
        <p:txBody>
          <a:bodyPr/>
          <a:lstStyle/>
          <a:p>
            <a:endParaRPr lang="es-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1268761"/>
            <a:ext cx="8715375" cy="5589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4075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640"/>
            <a:ext cx="8229600" cy="1402416"/>
          </a:xfrm>
        </p:spPr>
        <p:txBody>
          <a:bodyPr>
            <a:normAutofit fontScale="90000"/>
          </a:bodyPr>
          <a:lstStyle/>
          <a:p>
            <a:br>
              <a:rPr lang="es-AR" sz="4000" dirty="0"/>
            </a:br>
            <a:r>
              <a:rPr lang="es-AR" sz="4000" dirty="0"/>
              <a:t>Como mandar Cartas documentos Andreani desde el on line</a:t>
            </a:r>
            <a:br>
              <a:rPr lang="es-AR" dirty="0"/>
            </a:br>
            <a:endParaRPr lang="es-AR" dirty="0"/>
          </a:p>
        </p:txBody>
      </p:sp>
      <p:sp>
        <p:nvSpPr>
          <p:cNvPr id="5" name="4 Marcador de contenido"/>
          <p:cNvSpPr>
            <a:spLocks noGrp="1"/>
          </p:cNvSpPr>
          <p:nvPr>
            <p:ph idx="1"/>
          </p:nvPr>
        </p:nvSpPr>
        <p:spPr>
          <a:xfrm>
            <a:off x="872067" y="1988840"/>
            <a:ext cx="7408333" cy="4608512"/>
          </a:xfrm>
        </p:spPr>
        <p:txBody>
          <a:bodyPr>
            <a:normAutofit lnSpcReduction="10000"/>
          </a:bodyPr>
          <a:lstStyle/>
          <a:p>
            <a:pPr marL="0" indent="0">
              <a:buNone/>
            </a:pPr>
            <a:r>
              <a:rPr lang="es-AR" sz="2800" b="1" dirty="0">
                <a:hlinkClick r:id="rId3" action="ppaction://hlinkfile"/>
              </a:rPr>
              <a:t>Guía de uso Andreani Online</a:t>
            </a:r>
            <a:endParaRPr lang="es-AR" sz="2800" b="1" dirty="0"/>
          </a:p>
          <a:p>
            <a:pPr marL="0" indent="0" algn="ctr">
              <a:buNone/>
            </a:pPr>
            <a:r>
              <a:rPr lang="es-AR" sz="2800" b="1" dirty="0"/>
              <a:t>El </a:t>
            </a:r>
            <a:r>
              <a:rPr lang="es-AR" sz="2800" b="1" dirty="0">
                <a:hlinkClick r:id="rId4" action="ppaction://hlinkfile"/>
              </a:rPr>
              <a:t>registro de firmas </a:t>
            </a:r>
            <a:r>
              <a:rPr lang="es-AR" sz="2800" b="1" dirty="0"/>
              <a:t>y la </a:t>
            </a:r>
            <a:r>
              <a:rPr lang="es-AR" sz="2800" b="1" dirty="0">
                <a:hlinkClick r:id="rId5" action="ppaction://hlinkfile"/>
              </a:rPr>
              <a:t>etiqueta</a:t>
            </a:r>
            <a:r>
              <a:rPr lang="es-AR" sz="2800" b="1" dirty="0"/>
              <a:t> </a:t>
            </a:r>
          </a:p>
          <a:p>
            <a:pPr marL="0" indent="0" algn="ctr">
              <a:buNone/>
            </a:pPr>
            <a:r>
              <a:rPr lang="es-AR" u="sng" dirty="0"/>
              <a:t>Algunas recomendaciones cuando remitamos una carta documento</a:t>
            </a:r>
            <a:r>
              <a:rPr lang="es-AR" dirty="0"/>
              <a:t>:</a:t>
            </a:r>
          </a:p>
          <a:p>
            <a:pPr marL="0" indent="0">
              <a:buNone/>
            </a:pPr>
            <a:r>
              <a:rPr lang="es-AR" dirty="0"/>
              <a:t>Para el </a:t>
            </a:r>
            <a:r>
              <a:rPr lang="es-AR" b="1" u="sng" dirty="0"/>
              <a:t>DESTINATARIO /A</a:t>
            </a:r>
            <a:r>
              <a:rPr lang="es-AR" dirty="0"/>
              <a:t> requiere datos que:</a:t>
            </a:r>
          </a:p>
          <a:p>
            <a:pPr marL="0" indent="0" algn="ctr">
              <a:buNone/>
            </a:pPr>
            <a:r>
              <a:rPr lang="es-AR" dirty="0"/>
              <a:t> </a:t>
            </a:r>
            <a:r>
              <a:rPr lang="es-AR" b="1" dirty="0"/>
              <a:t>a</a:t>
            </a:r>
            <a:r>
              <a:rPr lang="es-AR" dirty="0"/>
              <a:t>) desconocemos   o  </a:t>
            </a:r>
            <a:r>
              <a:rPr lang="es-AR" b="1" dirty="0"/>
              <a:t>b</a:t>
            </a:r>
            <a:r>
              <a:rPr lang="es-AR" dirty="0"/>
              <a:t>) no debemos cargarlos. </a:t>
            </a:r>
          </a:p>
          <a:p>
            <a:pPr marL="0" indent="0">
              <a:buNone/>
            </a:pPr>
            <a:r>
              <a:rPr lang="es-AR" dirty="0"/>
              <a:t>DNI : cargamos 99.999.999 </a:t>
            </a:r>
          </a:p>
          <a:p>
            <a:pPr marL="0" indent="0" algn="just">
              <a:buNone/>
            </a:pPr>
            <a:r>
              <a:rPr lang="es-AR" dirty="0"/>
              <a:t>En el caso del correo electrónico y número telefónico del destinatario </a:t>
            </a:r>
            <a:r>
              <a:rPr lang="es-AR" u="sng" dirty="0"/>
              <a:t>cargar siempre el propio </a:t>
            </a:r>
            <a:r>
              <a:rPr lang="es-AR" dirty="0"/>
              <a:t>(mediador/a) ya que si pusiéramos el del destinatario/a le llegaría el aviso de la próxima recepción de una Carta Documento… !!!</a:t>
            </a:r>
          </a:p>
        </p:txBody>
      </p:sp>
    </p:spTree>
    <p:extLst>
      <p:ext uri="{BB962C8B-B14F-4D97-AF65-F5344CB8AC3E}">
        <p14:creationId xmlns:p14="http://schemas.microsoft.com/office/powerpoint/2010/main" val="3870328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10000"/>
          </a:bodyPr>
          <a:lstStyle/>
          <a:p>
            <a:pPr marL="0" indent="0" algn="ctr">
              <a:buNone/>
            </a:pPr>
            <a:r>
              <a:rPr lang="es-AR" dirty="0">
                <a:hlinkClick r:id="rId2" action="ppaction://hlinkfile"/>
              </a:rPr>
              <a:t>Uso general</a:t>
            </a:r>
            <a:endParaRPr lang="es-AR" dirty="0"/>
          </a:p>
          <a:p>
            <a:r>
              <a:rPr lang="es-AR" dirty="0"/>
              <a:t>Audio, selección de micrófonos y parlantes.</a:t>
            </a:r>
          </a:p>
          <a:p>
            <a:r>
              <a:rPr lang="es-AR" dirty="0"/>
              <a:t>Video, elección  de cámaras</a:t>
            </a:r>
          </a:p>
          <a:p>
            <a:r>
              <a:rPr lang="es-AR" dirty="0"/>
              <a:t>Seguridad, bloqueo de reunión, administración de participantes.</a:t>
            </a:r>
          </a:p>
          <a:p>
            <a:r>
              <a:rPr lang="es-AR" dirty="0"/>
              <a:t>Como compartir pantalla, pizarra.</a:t>
            </a:r>
          </a:p>
          <a:p>
            <a:r>
              <a:rPr lang="es-AR" dirty="0"/>
              <a:t>Uso de la Sala de espera.</a:t>
            </a:r>
          </a:p>
          <a:p>
            <a:r>
              <a:rPr lang="es-AR" dirty="0"/>
              <a:t>Salas para grupos pequeños, privadas o caucus</a:t>
            </a:r>
          </a:p>
          <a:p>
            <a:r>
              <a:rPr lang="es-AR" dirty="0"/>
              <a:t>Cómo grabar la identificación / presentación de los participantes o la lectura del acta de cierre.</a:t>
            </a:r>
          </a:p>
          <a:p>
            <a:r>
              <a:rPr lang="es-AR" dirty="0"/>
              <a:t>Cuándo se generar el archivo/video y donde se aloja ?</a:t>
            </a:r>
          </a:p>
          <a:p>
            <a:endParaRPr lang="es-AR" dirty="0"/>
          </a:p>
        </p:txBody>
      </p:sp>
      <p:sp>
        <p:nvSpPr>
          <p:cNvPr id="3" name="2 Título"/>
          <p:cNvSpPr>
            <a:spLocks noGrp="1"/>
          </p:cNvSpPr>
          <p:nvPr>
            <p:ph type="title"/>
          </p:nvPr>
        </p:nvSpPr>
        <p:spPr/>
        <p:txBody>
          <a:bodyPr/>
          <a:lstStyle/>
          <a:p>
            <a:r>
              <a:rPr lang="es-AR" dirty="0"/>
              <a:t>Zoom </a:t>
            </a:r>
          </a:p>
        </p:txBody>
      </p:sp>
    </p:spTree>
    <p:extLst>
      <p:ext uri="{BB962C8B-B14F-4D97-AF65-F5344CB8AC3E}">
        <p14:creationId xmlns:p14="http://schemas.microsoft.com/office/powerpoint/2010/main" val="2032883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675466"/>
            <a:ext cx="7408333" cy="3849877"/>
          </a:xfrm>
        </p:spPr>
        <p:txBody>
          <a:bodyPr>
            <a:normAutofit lnSpcReduction="10000"/>
          </a:bodyPr>
          <a:lstStyle/>
          <a:p>
            <a:pPr marL="0" indent="0" algn="ctr">
              <a:buNone/>
            </a:pPr>
            <a:r>
              <a:rPr lang="es-AR" dirty="0">
                <a:hlinkClick r:id="rId2" action="ppaction://hlinkfile"/>
              </a:rPr>
              <a:t>Como programar / generar una reunión en ZOOM</a:t>
            </a:r>
            <a:r>
              <a:rPr lang="es-AR" dirty="0"/>
              <a:t>.</a:t>
            </a:r>
          </a:p>
          <a:p>
            <a:endParaRPr lang="es-AR" dirty="0"/>
          </a:p>
          <a:p>
            <a:r>
              <a:rPr lang="es-AR" sz="2200" dirty="0"/>
              <a:t>Fijar fecha y hora (am/pm) de la reunión.</a:t>
            </a:r>
          </a:p>
          <a:p>
            <a:r>
              <a:rPr lang="es-AR" sz="2200" dirty="0"/>
              <a:t>Establecer con o sin sala de espera</a:t>
            </a:r>
          </a:p>
          <a:p>
            <a:r>
              <a:rPr lang="es-AR" sz="2200" dirty="0"/>
              <a:t>Determinar </a:t>
            </a:r>
            <a:r>
              <a:rPr lang="es-AR" sz="2200"/>
              <a:t>si el  </a:t>
            </a:r>
            <a:r>
              <a:rPr lang="es-AR" sz="2200" dirty="0"/>
              <a:t>participante y anfitrión u hospedador ingresan con video prendido o apagado.</a:t>
            </a:r>
          </a:p>
          <a:p>
            <a:r>
              <a:rPr lang="es-AR" sz="2200" dirty="0"/>
              <a:t>Asignar clave especifica o dejar la que por defecto genera el sistema</a:t>
            </a:r>
          </a:p>
          <a:p>
            <a:r>
              <a:rPr lang="es-AR" dirty="0"/>
              <a:t>Opciones avanzadas: </a:t>
            </a:r>
            <a:r>
              <a:rPr lang="es-AR" sz="1900" dirty="0"/>
              <a:t>Habilitar entrar antes, silenciar a todos los participantes al entrar, grabar automáticamente</a:t>
            </a:r>
            <a:r>
              <a:rPr lang="es-AR" dirty="0"/>
              <a:t>.</a:t>
            </a:r>
          </a:p>
        </p:txBody>
      </p:sp>
      <p:sp>
        <p:nvSpPr>
          <p:cNvPr id="3" name="2 Título"/>
          <p:cNvSpPr>
            <a:spLocks noGrp="1"/>
          </p:cNvSpPr>
          <p:nvPr>
            <p:ph type="title"/>
          </p:nvPr>
        </p:nvSpPr>
        <p:spPr/>
        <p:txBody>
          <a:bodyPr/>
          <a:lstStyle/>
          <a:p>
            <a:r>
              <a:rPr lang="es-AR" dirty="0"/>
              <a:t>Zoom</a:t>
            </a:r>
          </a:p>
        </p:txBody>
      </p:sp>
    </p:spTree>
    <p:extLst>
      <p:ext uri="{BB962C8B-B14F-4D97-AF65-F5344CB8AC3E}">
        <p14:creationId xmlns:p14="http://schemas.microsoft.com/office/powerpoint/2010/main" val="3104195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971600" y="1988840"/>
            <a:ext cx="7408333" cy="4752528"/>
          </a:xfrm>
        </p:spPr>
        <p:txBody>
          <a:bodyPr>
            <a:normAutofit fontScale="70000" lnSpcReduction="20000"/>
          </a:bodyPr>
          <a:lstStyle/>
          <a:p>
            <a:endParaRPr lang="es-AR" dirty="0"/>
          </a:p>
          <a:p>
            <a:pPr algn="just"/>
            <a:r>
              <a:rPr lang="es-AR" dirty="0">
                <a:hlinkClick r:id="rId2" action="ppaction://hlinkfile"/>
              </a:rPr>
              <a:t>Todos los aspectos del Mediare que fueron afectados por la nueva redacción de la ley 13.951,  ya se reflejan modificados y operativos</a:t>
            </a:r>
            <a:r>
              <a:rPr lang="es-AR" dirty="0"/>
              <a:t>.</a:t>
            </a:r>
          </a:p>
          <a:p>
            <a:pPr marL="0" indent="0" algn="just">
              <a:buNone/>
            </a:pPr>
            <a:endParaRPr lang="es-AR" dirty="0"/>
          </a:p>
          <a:p>
            <a:pPr algn="just"/>
            <a:r>
              <a:rPr lang="es-AR" dirty="0"/>
              <a:t>Aquí veremos como cargar una audiencia presencial y como hacerlo cuando sea mediación a distancia.</a:t>
            </a:r>
          </a:p>
          <a:p>
            <a:pPr algn="just"/>
            <a:endParaRPr lang="es-AR" dirty="0"/>
          </a:p>
          <a:p>
            <a:pPr algn="just"/>
            <a:r>
              <a:rPr lang="es-AR" dirty="0">
                <a:hlinkClick r:id="rId3" action="ppaction://hlinkfile"/>
              </a:rPr>
              <a:t>Que debemos visualizar o consignar en  el acta de audiencia o de cierre.</a:t>
            </a:r>
            <a:endParaRPr lang="es-AR" dirty="0"/>
          </a:p>
          <a:p>
            <a:pPr marL="0" indent="0" algn="just">
              <a:buNone/>
            </a:pPr>
            <a:r>
              <a:rPr lang="es-AR" dirty="0"/>
              <a:t> </a:t>
            </a:r>
          </a:p>
          <a:p>
            <a:pPr algn="just"/>
            <a:r>
              <a:rPr lang="es-AR" dirty="0"/>
              <a:t>Un ejemplo de </a:t>
            </a:r>
            <a:r>
              <a:rPr lang="es-AR" dirty="0">
                <a:hlinkClick r:id="rId4" action="ppaction://hlinkfile"/>
              </a:rPr>
              <a:t>acta de audiencia </a:t>
            </a:r>
            <a:r>
              <a:rPr lang="es-AR" dirty="0"/>
              <a:t>y otro de </a:t>
            </a:r>
            <a:r>
              <a:rPr lang="es-AR" dirty="0">
                <a:hlinkClick r:id="rId5" action="ppaction://hlinkfile"/>
              </a:rPr>
              <a:t>acta de cierre</a:t>
            </a:r>
            <a:r>
              <a:rPr lang="es-AR" dirty="0"/>
              <a:t>.</a:t>
            </a:r>
          </a:p>
          <a:p>
            <a:pPr algn="just"/>
            <a:endParaRPr lang="es-AR" dirty="0"/>
          </a:p>
          <a:p>
            <a:pPr algn="just"/>
            <a:r>
              <a:rPr lang="es-AR" dirty="0">
                <a:hlinkClick r:id="rId6" action="ppaction://hlinkfile"/>
              </a:rPr>
              <a:t>Una sugerencia adicional</a:t>
            </a:r>
            <a:endParaRPr lang="es-AR" dirty="0"/>
          </a:p>
          <a:p>
            <a:pPr algn="just"/>
            <a:endParaRPr lang="es-AR" dirty="0"/>
          </a:p>
          <a:p>
            <a:pPr algn="just"/>
            <a:r>
              <a:rPr lang="es-AR" dirty="0">
                <a:hlinkClick r:id="rId7" action="ppaction://hlinkfile"/>
              </a:rPr>
              <a:t>Como quedó configurado el texto de las notificaciones</a:t>
            </a:r>
            <a:r>
              <a:rPr lang="es-AR" dirty="0"/>
              <a:t>. </a:t>
            </a:r>
          </a:p>
          <a:p>
            <a:pPr marL="0" indent="0" algn="just">
              <a:buNone/>
            </a:pPr>
            <a:endParaRPr lang="es-AR" dirty="0"/>
          </a:p>
          <a:p>
            <a:pPr marL="0" indent="0" algn="ctr">
              <a:buNone/>
            </a:pPr>
            <a:r>
              <a:rPr lang="es-AR" dirty="0"/>
              <a:t>    </a:t>
            </a:r>
          </a:p>
          <a:p>
            <a:pPr marL="0" indent="0">
              <a:buNone/>
            </a:pPr>
            <a:endParaRPr lang="es-AR" dirty="0"/>
          </a:p>
        </p:txBody>
      </p:sp>
      <p:sp>
        <p:nvSpPr>
          <p:cNvPr id="3" name="2 Título"/>
          <p:cNvSpPr>
            <a:spLocks noGrp="1"/>
          </p:cNvSpPr>
          <p:nvPr>
            <p:ph type="title"/>
          </p:nvPr>
        </p:nvSpPr>
        <p:spPr>
          <a:xfrm>
            <a:off x="467544" y="404664"/>
            <a:ext cx="8229600" cy="1252728"/>
          </a:xfrm>
        </p:spPr>
        <p:txBody>
          <a:bodyPr>
            <a:normAutofit/>
          </a:bodyPr>
          <a:lstStyle/>
          <a:p>
            <a:r>
              <a:rPr lang="es-AR" sz="3600" dirty="0"/>
              <a:t>Audiencias, Actas y Notificaciones.</a:t>
            </a:r>
            <a:br>
              <a:rPr lang="es-AR" sz="3600" dirty="0"/>
            </a:br>
            <a:r>
              <a:rPr lang="es-AR" sz="3600" dirty="0"/>
              <a:t>Como se visualizan con la nueva ley ? </a:t>
            </a:r>
          </a:p>
        </p:txBody>
      </p:sp>
    </p:spTree>
    <p:extLst>
      <p:ext uri="{BB962C8B-B14F-4D97-AF65-F5344CB8AC3E}">
        <p14:creationId xmlns:p14="http://schemas.microsoft.com/office/powerpoint/2010/main" val="3804842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r>
              <a:rPr lang="es-AR" sz="2200" dirty="0"/>
              <a:t>Donde descargar Foxit:     </a:t>
            </a:r>
            <a:r>
              <a:rPr lang="es-AR" sz="2200" dirty="0">
                <a:hlinkClick r:id="rId2"/>
              </a:rPr>
              <a:t>https://www.foxitsoftware.com/pdf-reader/</a:t>
            </a:r>
            <a:endParaRPr lang="es-AR" sz="2200" dirty="0"/>
          </a:p>
          <a:p>
            <a:pPr marL="0" indent="0">
              <a:buNone/>
            </a:pPr>
            <a:r>
              <a:rPr lang="es-AR" sz="2100" dirty="0"/>
              <a:t>    (no olvidar de seleccionar idioma español.  </a:t>
            </a:r>
            <a:r>
              <a:rPr lang="es-AR" sz="2100" b="1" u="sng" dirty="0"/>
              <a:t>NO</a:t>
            </a:r>
            <a:r>
              <a:rPr lang="es-AR" sz="2100" dirty="0"/>
              <a:t> descargar Phantom)</a:t>
            </a:r>
            <a:endParaRPr lang="es-AR" sz="2200" dirty="0"/>
          </a:p>
          <a:p>
            <a:pPr marL="0" indent="0">
              <a:buNone/>
            </a:pPr>
            <a:endParaRPr lang="es-AR" sz="2200" dirty="0"/>
          </a:p>
          <a:p>
            <a:r>
              <a:rPr lang="es-AR" sz="2200" dirty="0"/>
              <a:t>Veamos como utilizarlo  </a:t>
            </a:r>
            <a:r>
              <a:rPr lang="es-AR" sz="2200" dirty="0">
                <a:hlinkClick r:id="rId3" action="ppaction://hlinkfile"/>
              </a:rPr>
              <a:t>hoja 1    </a:t>
            </a:r>
            <a:r>
              <a:rPr lang="es-AR" sz="2200" dirty="0"/>
              <a:t>/     </a:t>
            </a:r>
            <a:r>
              <a:rPr lang="es-AR" sz="2200" dirty="0">
                <a:hlinkClick r:id="rId4" action="ppaction://hlinkfile"/>
              </a:rPr>
              <a:t>hoja 2</a:t>
            </a:r>
            <a:endParaRPr lang="es-AR" sz="2200" dirty="0"/>
          </a:p>
          <a:p>
            <a:endParaRPr lang="es-AR" sz="2200" dirty="0"/>
          </a:p>
          <a:p>
            <a:r>
              <a:rPr lang="es-AR" sz="2200" dirty="0"/>
              <a:t>Solo una mención a Firma Digital  - Colproba y todos los colegios departamentales son autoridad de registro. / cumple con previsiones del art. 288 CCCN / en breve operativa. </a:t>
            </a:r>
          </a:p>
          <a:p>
            <a:endParaRPr lang="es-AR" dirty="0"/>
          </a:p>
          <a:p>
            <a:endParaRPr lang="es-AR" dirty="0"/>
          </a:p>
        </p:txBody>
      </p:sp>
      <p:sp>
        <p:nvSpPr>
          <p:cNvPr id="3" name="2 Título"/>
          <p:cNvSpPr>
            <a:spLocks noGrp="1"/>
          </p:cNvSpPr>
          <p:nvPr>
            <p:ph type="title"/>
          </p:nvPr>
        </p:nvSpPr>
        <p:spPr/>
        <p:txBody>
          <a:bodyPr>
            <a:normAutofit fontScale="90000"/>
          </a:bodyPr>
          <a:lstStyle/>
          <a:p>
            <a:r>
              <a:rPr lang="es-AR" dirty="0"/>
              <a:t>Firma Electrónica (token)</a:t>
            </a:r>
            <a:br>
              <a:rPr lang="es-AR" dirty="0"/>
            </a:br>
            <a:r>
              <a:rPr lang="es-AR" dirty="0"/>
              <a:t>Como utilizarla en Foxit Reader</a:t>
            </a:r>
          </a:p>
        </p:txBody>
      </p:sp>
    </p:spTree>
    <p:extLst>
      <p:ext uri="{BB962C8B-B14F-4D97-AF65-F5344CB8AC3E}">
        <p14:creationId xmlns:p14="http://schemas.microsoft.com/office/powerpoint/2010/main" val="109192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988840"/>
            <a:ext cx="7408333" cy="4608511"/>
          </a:xfrm>
        </p:spPr>
        <p:txBody>
          <a:bodyPr>
            <a:noAutofit/>
          </a:bodyPr>
          <a:lstStyle/>
          <a:p>
            <a:r>
              <a:rPr lang="es-AR" sz="1500" dirty="0"/>
              <a:t>Compendio Normativo (ley 13.951) (T.O ley 15.182), decreto 43/19, Res.358/20</a:t>
            </a:r>
          </a:p>
          <a:p>
            <a:endParaRPr lang="es-AR" sz="1500" dirty="0"/>
          </a:p>
          <a:p>
            <a:r>
              <a:rPr lang="es-AR" sz="1500" dirty="0"/>
              <a:t>Materias mediables (arts. 4 y 5 ley 13.951)</a:t>
            </a:r>
          </a:p>
          <a:p>
            <a:endParaRPr lang="es-AR" sz="1500" dirty="0"/>
          </a:p>
          <a:p>
            <a:r>
              <a:rPr lang="es-AR" sz="1500" dirty="0"/>
              <a:t>Sorteo de Mediador. Procedimiento para hacerlo. Demanda Interruptiva. Formulario de inicio. Información del sorteo.</a:t>
            </a:r>
          </a:p>
          <a:p>
            <a:endParaRPr lang="es-AR" sz="1500" dirty="0"/>
          </a:p>
          <a:p>
            <a:r>
              <a:rPr lang="es-AR" sz="1500" dirty="0"/>
              <a:t>Contacto con la/el mediadora/</a:t>
            </a:r>
            <a:r>
              <a:rPr lang="es-AR" sz="1500" dirty="0" err="1"/>
              <a:t>or</a:t>
            </a:r>
            <a:r>
              <a:rPr lang="es-AR" sz="1500" dirty="0"/>
              <a:t>. Centro de Mediación. DD JJ de datos.</a:t>
            </a:r>
          </a:p>
          <a:p>
            <a:endParaRPr lang="es-AR" sz="1500" dirty="0"/>
          </a:p>
          <a:p>
            <a:r>
              <a:rPr lang="es-AR" sz="1500" dirty="0"/>
              <a:t>Gasto Administrativo. Cobro anticipo de gastos. CD. BLSG.</a:t>
            </a:r>
          </a:p>
          <a:p>
            <a:endParaRPr lang="es-AR" sz="1500" dirty="0"/>
          </a:p>
          <a:p>
            <a:r>
              <a:rPr lang="es-AR" sz="1500" dirty="0"/>
              <a:t>Reuniones previas con las partes (Art. 11 Ley 13.951.)</a:t>
            </a:r>
          </a:p>
          <a:p>
            <a:endParaRPr lang="es-AR" sz="1500" dirty="0"/>
          </a:p>
          <a:p>
            <a:r>
              <a:rPr lang="es-AR" sz="1500" dirty="0"/>
              <a:t>Mediación a Distancia. Medios. Brecha digital.</a:t>
            </a:r>
          </a:p>
          <a:p>
            <a:endParaRPr lang="es-AR" sz="1500" dirty="0"/>
          </a:p>
          <a:p>
            <a:r>
              <a:rPr lang="es-AR" sz="1500" dirty="0"/>
              <a:t>Notificación. Cédula oficial notificar ad hoc. CD on line. </a:t>
            </a:r>
            <a:r>
              <a:rPr lang="es-AR" sz="1500" u="sng" dirty="0"/>
              <a:t>CD presencial (pendientes).</a:t>
            </a:r>
            <a:r>
              <a:rPr lang="es-AR" sz="1500" dirty="0"/>
              <a:t>        E mail</a:t>
            </a:r>
            <a:r>
              <a:rPr lang="es-AR" sz="1500" b="1" dirty="0"/>
              <a:t>. </a:t>
            </a:r>
            <a:r>
              <a:rPr lang="es-AR" sz="1500" dirty="0"/>
              <a:t>Cédula.</a:t>
            </a:r>
          </a:p>
          <a:p>
            <a:pPr marL="0" indent="0">
              <a:buNone/>
            </a:pPr>
            <a:r>
              <a:rPr lang="es-AR" sz="1500" dirty="0"/>
              <a:t>. </a:t>
            </a:r>
          </a:p>
        </p:txBody>
      </p:sp>
      <p:sp>
        <p:nvSpPr>
          <p:cNvPr id="3" name="2 Título"/>
          <p:cNvSpPr>
            <a:spLocks noGrp="1"/>
          </p:cNvSpPr>
          <p:nvPr>
            <p:ph type="title"/>
          </p:nvPr>
        </p:nvSpPr>
        <p:spPr/>
        <p:txBody>
          <a:bodyPr/>
          <a:lstStyle/>
          <a:p>
            <a:r>
              <a:rPr lang="es-AR" dirty="0"/>
              <a:t>Temario a desarrollar</a:t>
            </a:r>
          </a:p>
        </p:txBody>
      </p:sp>
    </p:spTree>
    <p:extLst>
      <p:ext uri="{BB962C8B-B14F-4D97-AF65-F5344CB8AC3E}">
        <p14:creationId xmlns:p14="http://schemas.microsoft.com/office/powerpoint/2010/main" val="680289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132856"/>
            <a:ext cx="7408333" cy="3993307"/>
          </a:xfrm>
        </p:spPr>
        <p:txBody>
          <a:bodyPr>
            <a:normAutofit/>
          </a:bodyPr>
          <a:lstStyle/>
          <a:p>
            <a:pPr marL="0" indent="0">
              <a:buNone/>
            </a:pPr>
            <a:endParaRPr lang="es-AR" sz="2000" dirty="0"/>
          </a:p>
          <a:p>
            <a:r>
              <a:rPr lang="es-AR" sz="2000" dirty="0">
                <a:hlinkClick r:id="rId2" action="ppaction://hlinkfile"/>
              </a:rPr>
              <a:t>Con fecha  22 de septiembre se realizará un taller </a:t>
            </a:r>
            <a:r>
              <a:rPr lang="es-AR" sz="2000" dirty="0"/>
              <a:t>en el Colegio con la participación del Dr. Leonardo José Valsecchi y la Dra. Gisela Laura Cacace</a:t>
            </a:r>
          </a:p>
          <a:p>
            <a:endParaRPr lang="es-AR" sz="2000" dirty="0"/>
          </a:p>
          <a:p>
            <a:r>
              <a:rPr lang="es-AR" sz="2000" dirty="0"/>
              <a:t>Tabla de honorarios, vigente y actualizada.                        </a:t>
            </a:r>
            <a:r>
              <a:rPr lang="es-AR" sz="2000" dirty="0">
                <a:hlinkClick r:id="rId3" action="ppaction://hlinkfile"/>
              </a:rPr>
              <a:t>Resolución 358 / 2020</a:t>
            </a:r>
            <a:endParaRPr lang="es-AR" sz="2000" dirty="0"/>
          </a:p>
          <a:p>
            <a:endParaRPr lang="es-AR" sz="2000" dirty="0"/>
          </a:p>
          <a:p>
            <a:r>
              <a:rPr lang="es-AR" sz="2000" dirty="0">
                <a:hlinkClick r:id="rId4" action="ppaction://hlinkfile"/>
              </a:rPr>
              <a:t>Calculo de honorarios </a:t>
            </a:r>
            <a:r>
              <a:rPr lang="es-AR" sz="2000" dirty="0"/>
              <a:t>en Mediación para bases arancelarias mayores a $ 2.080.043</a:t>
            </a:r>
          </a:p>
        </p:txBody>
      </p:sp>
      <p:sp>
        <p:nvSpPr>
          <p:cNvPr id="3" name="2 Título"/>
          <p:cNvSpPr>
            <a:spLocks noGrp="1"/>
          </p:cNvSpPr>
          <p:nvPr>
            <p:ph type="title"/>
          </p:nvPr>
        </p:nvSpPr>
        <p:spPr/>
        <p:txBody>
          <a:bodyPr>
            <a:normAutofit/>
          </a:bodyPr>
          <a:lstStyle/>
          <a:p>
            <a:r>
              <a:rPr lang="es-AR" sz="3600" dirty="0"/>
              <a:t>Honorarios del/ la Mediador/a</a:t>
            </a:r>
          </a:p>
        </p:txBody>
      </p:sp>
    </p:spTree>
    <p:extLst>
      <p:ext uri="{BB962C8B-B14F-4D97-AF65-F5344CB8AC3E}">
        <p14:creationId xmlns:p14="http://schemas.microsoft.com/office/powerpoint/2010/main" val="640217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675467"/>
            <a:ext cx="7408333" cy="2121685"/>
          </a:xfrm>
        </p:spPr>
        <p:txBody>
          <a:bodyPr>
            <a:normAutofit/>
          </a:bodyPr>
          <a:lstStyle/>
          <a:p>
            <a:pPr marL="0" indent="0" algn="ctr">
              <a:buNone/>
            </a:pPr>
            <a:r>
              <a:rPr lang="es-AR" sz="5400" b="1" dirty="0"/>
              <a:t>Muchas Gracias !!!!!</a:t>
            </a:r>
          </a:p>
        </p:txBody>
      </p:sp>
      <p:sp>
        <p:nvSpPr>
          <p:cNvPr id="3" name="2 Título"/>
          <p:cNvSpPr>
            <a:spLocks noGrp="1"/>
          </p:cNvSpPr>
          <p:nvPr>
            <p:ph type="title"/>
          </p:nvPr>
        </p:nvSpPr>
        <p:spPr/>
        <p:txBody>
          <a:bodyPr/>
          <a:lstStyle/>
          <a:p>
            <a:endParaRPr lang="es-AR"/>
          </a:p>
        </p:txBody>
      </p:sp>
      <p:pic>
        <p:nvPicPr>
          <p:cNvPr id="1026" name="Picture 2" descr="C:\Users\PC\Desktop\charla CAAL\logo-corazon-azul-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4077072"/>
            <a:ext cx="4761905" cy="2171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50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99592" y="2060848"/>
            <a:ext cx="7408333" cy="4392488"/>
          </a:xfrm>
        </p:spPr>
        <p:txBody>
          <a:bodyPr>
            <a:normAutofit lnSpcReduction="10000"/>
          </a:bodyPr>
          <a:lstStyle/>
          <a:p>
            <a:r>
              <a:rPr lang="es-AR" sz="1500" dirty="0"/>
              <a:t>E-mail compañías de seguro</a:t>
            </a:r>
          </a:p>
          <a:p>
            <a:endParaRPr lang="es-AR" sz="1500" dirty="0"/>
          </a:p>
          <a:p>
            <a:r>
              <a:rPr lang="es-AR" sz="1500" dirty="0"/>
              <a:t>Instructivo Carta Documento on line (firma presencial).</a:t>
            </a:r>
          </a:p>
          <a:p>
            <a:endParaRPr lang="es-AR" sz="1500" dirty="0"/>
          </a:p>
          <a:p>
            <a:r>
              <a:rPr lang="es-AR" sz="1500" dirty="0"/>
              <a:t>Audiencias. Zoom. Instalación. Link de ingreso. Configuración. Sala de espera. Caucus, compartir pantalla, micrófonos, conectividad</a:t>
            </a:r>
          </a:p>
          <a:p>
            <a:endParaRPr lang="es-AR" sz="1500" dirty="0"/>
          </a:p>
          <a:p>
            <a:r>
              <a:rPr lang="es-AR" sz="1500" dirty="0"/>
              <a:t>Carga de Mediación y Mediación a Distancia. Notificación. Texto Carta documento</a:t>
            </a:r>
          </a:p>
          <a:p>
            <a:endParaRPr lang="es-AR" sz="1500" dirty="0"/>
          </a:p>
          <a:p>
            <a:r>
              <a:rPr lang="es-AR" sz="1500" dirty="0"/>
              <a:t>Actas de Audiencias.  Actas de cierre sin acuerdo. Con Acuerdo.</a:t>
            </a:r>
          </a:p>
          <a:p>
            <a:endParaRPr lang="es-AR" sz="1500" dirty="0"/>
          </a:p>
          <a:p>
            <a:r>
              <a:rPr lang="es-AR" sz="1500" dirty="0"/>
              <a:t>Firma Digital. Electrónica. Ológrafa</a:t>
            </a:r>
          </a:p>
          <a:p>
            <a:endParaRPr lang="es-AR" sz="1500" dirty="0"/>
          </a:p>
          <a:p>
            <a:r>
              <a:rPr lang="es-AR" sz="1500" dirty="0"/>
              <a:t>Honorarios del/la mediadora. (taller a realizarse en el C .A.A.L.) . Casos de mayor importe de acuerdo o sentencia. </a:t>
            </a:r>
          </a:p>
          <a:p>
            <a:endParaRPr lang="es-AR" sz="1400" dirty="0"/>
          </a:p>
          <a:p>
            <a:pPr marL="0" indent="0" algn="ctr">
              <a:buNone/>
            </a:pPr>
            <a:r>
              <a:rPr lang="es-AR" sz="2000" b="1" dirty="0"/>
              <a:t>CIERRE. PREGUNTAS</a:t>
            </a:r>
          </a:p>
          <a:p>
            <a:endParaRPr lang="es-AR" sz="1400" dirty="0"/>
          </a:p>
        </p:txBody>
      </p:sp>
    </p:spTree>
    <p:extLst>
      <p:ext uri="{BB962C8B-B14F-4D97-AF65-F5344CB8AC3E}">
        <p14:creationId xmlns:p14="http://schemas.microsoft.com/office/powerpoint/2010/main" val="410450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99592" y="2348880"/>
            <a:ext cx="7408333" cy="3954752"/>
          </a:xfrm>
        </p:spPr>
        <p:txBody>
          <a:bodyPr>
            <a:normAutofit lnSpcReduction="10000"/>
          </a:bodyPr>
          <a:lstStyle/>
          <a:p>
            <a:r>
              <a:rPr lang="es-AR" sz="1800" b="1" u="sng" dirty="0">
                <a:hlinkClick r:id="rId2" action="ppaction://hlinkfile"/>
              </a:rPr>
              <a:t>Se modificaron los art. 15  y 18 y se incorporó el art. 15 bis. </a:t>
            </a:r>
            <a:endParaRPr lang="es-AR" sz="1800" b="1" u="sng" dirty="0"/>
          </a:p>
          <a:p>
            <a:r>
              <a:rPr lang="es-AR" sz="1600" u="sng" dirty="0"/>
              <a:t>Nuevo texto del  art.15</a:t>
            </a:r>
            <a:r>
              <a:rPr lang="es-AR" sz="1600" dirty="0"/>
              <a:t>: </a:t>
            </a:r>
            <a:r>
              <a:rPr lang="es-AR" sz="1500" dirty="0"/>
              <a:t>“</a:t>
            </a:r>
            <a:r>
              <a:rPr lang="es-AR" sz="1500" b="1" dirty="0"/>
              <a:t>Para el caso de la mediación presencial, </a:t>
            </a:r>
            <a:r>
              <a:rPr lang="es-AR" sz="1500" dirty="0"/>
              <a:t>será obligatoria la comparecencia personal de las partes y la intervención </a:t>
            </a:r>
            <a:r>
              <a:rPr lang="es-AR" sz="1500" b="1" dirty="0"/>
              <a:t>del Mediador o Mediadora</a:t>
            </a:r>
            <a:r>
              <a:rPr lang="es-AR" sz="1500" dirty="0"/>
              <a:t>. A las sesiones deberán concurrir las partes personalmente y no podrán hacerlo por apoderado, exceptuándose a las personas jurídicas y a las </a:t>
            </a:r>
            <a:r>
              <a:rPr lang="es-AR" sz="1500" b="1" u="sng" dirty="0"/>
              <a:t>personas</a:t>
            </a:r>
            <a:r>
              <a:rPr lang="es-AR" sz="1500" dirty="0"/>
              <a:t> </a:t>
            </a:r>
            <a:r>
              <a:rPr lang="es-AR" sz="1500" b="1" u="sng" dirty="0"/>
              <a:t>humanas</a:t>
            </a:r>
            <a:r>
              <a:rPr lang="es-AR" sz="1500" dirty="0"/>
              <a:t> domiciliadas a más de ciento cincuenta (150) kilómetros de la ciudad asiento de la mediación, que podrán asistir por medio de apoderado, con facultades suficientes para mediar y/o transigir.“</a:t>
            </a:r>
          </a:p>
          <a:p>
            <a:endParaRPr lang="es-AR" sz="1400" dirty="0"/>
          </a:p>
          <a:p>
            <a:pPr algn="just"/>
            <a:r>
              <a:rPr lang="es-AR" sz="1600" u="sng" dirty="0"/>
              <a:t>Redacción 15 bis</a:t>
            </a:r>
            <a:r>
              <a:rPr lang="es-AR" sz="1400" dirty="0"/>
              <a:t>: </a:t>
            </a:r>
            <a:r>
              <a:rPr lang="es-AR" sz="1400" b="1" u="sng" dirty="0"/>
              <a:t>Opción de mediación a distancia</a:t>
            </a:r>
            <a:r>
              <a:rPr lang="es-AR" sz="1400" dirty="0"/>
              <a:t>. </a:t>
            </a:r>
            <a:r>
              <a:rPr lang="es-AR" sz="1500" dirty="0"/>
              <a:t>La primera audiencia del procedimiento de mediación podrá realizarse a distancia a propuesta del Mediador o la Mediadora con acuerdo de la parte requirente o a propuesta de la parte requirente. Las siguientes audiencias podrán celebrarse bajo tal modalidad si existe acuerdo de la parte requerida.</a:t>
            </a:r>
          </a:p>
          <a:p>
            <a:pPr algn="just"/>
            <a:r>
              <a:rPr lang="es-AR" sz="1500" dirty="0"/>
              <a:t>Las audiencias se celebrarán a través de los canales y </a:t>
            </a:r>
            <a:r>
              <a:rPr lang="es-AR" sz="1500" u="sng" dirty="0"/>
              <a:t>procedimientos electrónicos de comunicación </a:t>
            </a:r>
            <a:r>
              <a:rPr lang="es-AR" sz="1500" dirty="0"/>
              <a:t>según lo reglamente la Autoridad de Aplicación y que aseguren la confidencialidad del procedimiento y la identidad de las partes."</a:t>
            </a:r>
          </a:p>
          <a:p>
            <a:endParaRPr lang="es-AR" sz="1400" dirty="0"/>
          </a:p>
        </p:txBody>
      </p:sp>
      <p:sp>
        <p:nvSpPr>
          <p:cNvPr id="3" name="2 Título"/>
          <p:cNvSpPr>
            <a:spLocks noGrp="1"/>
          </p:cNvSpPr>
          <p:nvPr>
            <p:ph type="title"/>
          </p:nvPr>
        </p:nvSpPr>
        <p:spPr>
          <a:xfrm>
            <a:off x="323528" y="332656"/>
            <a:ext cx="8229600" cy="1368152"/>
          </a:xfrm>
        </p:spPr>
        <p:txBody>
          <a:bodyPr>
            <a:normAutofit fontScale="90000"/>
          </a:bodyPr>
          <a:lstStyle/>
          <a:p>
            <a:r>
              <a:rPr lang="es-AR" sz="3600" dirty="0">
                <a:solidFill>
                  <a:schemeClr val="bg1"/>
                </a:solidFill>
              </a:rPr>
              <a:t>Que cambios tuvo la ley de mediación, 13.951, con la promulgación de la ley 15.182</a:t>
            </a:r>
          </a:p>
        </p:txBody>
      </p:sp>
    </p:spTree>
    <p:extLst>
      <p:ext uri="{BB962C8B-B14F-4D97-AF65-F5344CB8AC3E}">
        <p14:creationId xmlns:p14="http://schemas.microsoft.com/office/powerpoint/2010/main" val="1225359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99592" y="1772816"/>
            <a:ext cx="7408333" cy="4752528"/>
          </a:xfrm>
        </p:spPr>
        <p:txBody>
          <a:bodyPr>
            <a:normAutofit lnSpcReduction="10000"/>
          </a:bodyPr>
          <a:lstStyle/>
          <a:p>
            <a:pPr marL="0" indent="0" algn="just">
              <a:buNone/>
            </a:pPr>
            <a:r>
              <a:rPr lang="es-AR" sz="2100" b="1" u="sng" dirty="0"/>
              <a:t>Nuevo texto del  art.18</a:t>
            </a:r>
            <a:r>
              <a:rPr lang="es-AR" sz="2100" dirty="0"/>
              <a:t>.  </a:t>
            </a:r>
            <a:r>
              <a:rPr lang="es-AR" sz="1600" dirty="0"/>
              <a:t>Cuando la culminación del proceso de mediación, deviniera del arribo de un acuerdo de las partes sobre la controversia, se labrará un acta en la que deberá constar los términos del mismo, firmado por el Mediador o Mediadora, las partes y los letrados o letradas intervinientes. Si no se arribase a un acuerdo en la Mediación, igualmente se labrará acta, cuya copia deberá entregarse a las partes, en la que se dejará constancia de tal resultado. </a:t>
            </a:r>
            <a:r>
              <a:rPr lang="es-AR" sz="2000" b="1" dirty="0">
                <a:solidFill>
                  <a:schemeClr val="bg2">
                    <a:lumMod val="10000"/>
                  </a:schemeClr>
                </a:solidFill>
              </a:rPr>
              <a:t>(con Presencialidad)</a:t>
            </a:r>
          </a:p>
          <a:p>
            <a:pPr marL="0" indent="0" algn="just">
              <a:buNone/>
            </a:pPr>
            <a:r>
              <a:rPr lang="es-AR" sz="1600" dirty="0"/>
              <a:t>En este caso, el reclamante quedará habilitado para iniciar la vía judicial correspondiente, acompañando las constancias de la Mediación.</a:t>
            </a:r>
          </a:p>
          <a:p>
            <a:pPr marL="0" indent="0" algn="just">
              <a:buNone/>
            </a:pPr>
            <a:r>
              <a:rPr lang="es-AR" sz="1800" b="1" dirty="0"/>
              <a:t>Cuando la mediación se realice en todo o en parte bajo la </a:t>
            </a:r>
            <a:r>
              <a:rPr lang="es-AR" sz="1800" b="1" u="sng" dirty="0"/>
              <a:t>modalidad a distancia </a:t>
            </a:r>
            <a:r>
              <a:rPr lang="es-AR" sz="1800" b="1" dirty="0"/>
              <a:t>deberá dejarse constancia en el acta de dicha circunstancia. </a:t>
            </a:r>
          </a:p>
          <a:p>
            <a:pPr marL="0" indent="0" algn="just">
              <a:buNone/>
            </a:pPr>
            <a:r>
              <a:rPr lang="es-AR" sz="1800" b="1" u="sng" dirty="0"/>
              <a:t>Para el caso </a:t>
            </a:r>
            <a:r>
              <a:rPr lang="es-AR" sz="1800" b="1" dirty="0"/>
              <a:t>que no fuera posible la suscripción del acta conforme lo establecido por el artículo 288 del Código Civil y Comercial de la Nación, será suficiente la sola suscripción por parte del Mediador o la Mediadora de las actas.</a:t>
            </a:r>
          </a:p>
          <a:p>
            <a:pPr marL="0" indent="0" algn="just">
              <a:buNone/>
            </a:pPr>
            <a:r>
              <a:rPr lang="es-AR" sz="1800" b="1" u="sng" dirty="0"/>
              <a:t>Para el caso </a:t>
            </a:r>
            <a:r>
              <a:rPr lang="es-AR" sz="1800" b="1" dirty="0"/>
              <a:t>que la mediación concluyera con acuerdo de las partes, el Mediador o Mediadora deberá constatar </a:t>
            </a:r>
            <a:r>
              <a:rPr lang="es-AR" sz="1800" b="1" u="sng" dirty="0"/>
              <a:t>previamente</a:t>
            </a:r>
            <a:r>
              <a:rPr lang="es-AR" sz="1800" b="1" dirty="0"/>
              <a:t> la voluntad de las partes conforme </a:t>
            </a:r>
            <a:r>
              <a:rPr lang="es-AR" sz="1800" b="1" u="sng" dirty="0"/>
              <a:t>establezca la reglamentación</a:t>
            </a:r>
            <a:r>
              <a:rPr lang="es-AR" sz="1800" b="1" dirty="0"/>
              <a:t>.</a:t>
            </a:r>
          </a:p>
          <a:p>
            <a:endParaRPr lang="es-AR" sz="1700" dirty="0"/>
          </a:p>
        </p:txBody>
      </p:sp>
      <p:sp>
        <p:nvSpPr>
          <p:cNvPr id="3" name="2 Título"/>
          <p:cNvSpPr>
            <a:spLocks noGrp="1"/>
          </p:cNvSpPr>
          <p:nvPr>
            <p:ph type="title"/>
          </p:nvPr>
        </p:nvSpPr>
        <p:spPr/>
        <p:txBody>
          <a:bodyPr>
            <a:normAutofit/>
          </a:bodyPr>
          <a:lstStyle/>
          <a:p>
            <a:r>
              <a:rPr lang="es-AR" sz="3600" dirty="0"/>
              <a:t>Art. 18 – según ley 15.182-</a:t>
            </a:r>
          </a:p>
        </p:txBody>
      </p:sp>
    </p:spTree>
    <p:extLst>
      <p:ext uri="{BB962C8B-B14F-4D97-AF65-F5344CB8AC3E}">
        <p14:creationId xmlns:p14="http://schemas.microsoft.com/office/powerpoint/2010/main" val="502738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7500" lnSpcReduction="20000"/>
          </a:bodyPr>
          <a:lstStyle/>
          <a:p>
            <a:endParaRPr lang="es-AR" dirty="0"/>
          </a:p>
          <a:p>
            <a:r>
              <a:rPr lang="es-AR" dirty="0"/>
              <a:t>Art. 4° de la ley – </a:t>
            </a:r>
            <a:r>
              <a:rPr lang="es-AR" u="sng" dirty="0"/>
              <a:t>Exclusiones de Mediación</a:t>
            </a:r>
            <a:r>
              <a:rPr lang="es-AR" dirty="0"/>
              <a:t>. Causas penales, de familia, capacidad, estado como parte, amparo, habeas Corpus, cautelares, diligencias preliminares y prueba anticipada, Sucesorios y voluntarios, menores, laborales, causas ante Juzgados de Paz letrados. </a:t>
            </a:r>
          </a:p>
          <a:p>
            <a:pPr marL="0" indent="0">
              <a:buNone/>
            </a:pPr>
            <a:endParaRPr lang="es-AR" dirty="0"/>
          </a:p>
          <a:p>
            <a:endParaRPr lang="es-AR" dirty="0"/>
          </a:p>
          <a:p>
            <a:r>
              <a:rPr lang="es-AR" dirty="0"/>
              <a:t>Art. 5° de la ley - </a:t>
            </a:r>
            <a:r>
              <a:rPr lang="es-AR" u="sng" dirty="0"/>
              <a:t>Materias Optativas</a:t>
            </a:r>
            <a:r>
              <a:rPr lang="es-AR" dirty="0"/>
              <a:t>. Procesos de ejecución y en los juicios seguidos por desalojo</a:t>
            </a:r>
          </a:p>
          <a:p>
            <a:pPr marL="0" indent="0">
              <a:buNone/>
            </a:pPr>
            <a:r>
              <a:rPr lang="es-AR" sz="1800" dirty="0"/>
              <a:t>La provincia no adhirió al DNU 320 que incluyó como obligatorias para la ley de CABA (26.589) las materias optativas. (art. 12 y por un año de plazo), </a:t>
            </a:r>
          </a:p>
          <a:p>
            <a:pPr marL="0" indent="0">
              <a:buNone/>
            </a:pPr>
            <a:r>
              <a:rPr lang="es-AR" sz="1800" dirty="0"/>
              <a:t>(No debemos confundirlo con la ley 15.172 de la Pcia de Bs As que dispuso la suspensión de desalojos, ejecuciones expensas, lanzamientos, etc. hasta el 30/09/2020 )</a:t>
            </a:r>
          </a:p>
        </p:txBody>
      </p:sp>
      <p:sp>
        <p:nvSpPr>
          <p:cNvPr id="3" name="2 Título"/>
          <p:cNvSpPr>
            <a:spLocks noGrp="1"/>
          </p:cNvSpPr>
          <p:nvPr>
            <p:ph type="title"/>
          </p:nvPr>
        </p:nvSpPr>
        <p:spPr/>
        <p:txBody>
          <a:bodyPr>
            <a:normAutofit/>
          </a:bodyPr>
          <a:lstStyle/>
          <a:p>
            <a:r>
              <a:rPr lang="es-AR" sz="3600" dirty="0"/>
              <a:t>Materias Mediables</a:t>
            </a:r>
          </a:p>
        </p:txBody>
      </p:sp>
    </p:spTree>
    <p:extLst>
      <p:ext uri="{BB962C8B-B14F-4D97-AF65-F5344CB8AC3E}">
        <p14:creationId xmlns:p14="http://schemas.microsoft.com/office/powerpoint/2010/main" val="2979160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971600" y="1988840"/>
            <a:ext cx="7408333" cy="4608512"/>
          </a:xfrm>
        </p:spPr>
        <p:txBody>
          <a:bodyPr/>
          <a:lstStyle/>
          <a:p>
            <a:pPr marL="0" indent="0">
              <a:buNone/>
            </a:pPr>
            <a:endParaRPr lang="es-AR" dirty="0">
              <a:hlinkClick r:id="rId2" action="ppaction://hlinkfile"/>
            </a:endParaRPr>
          </a:p>
          <a:p>
            <a:pPr marL="0" indent="0">
              <a:buNone/>
            </a:pPr>
            <a:endParaRPr lang="es-AR" dirty="0">
              <a:hlinkClick r:id="rId2" action="ppaction://hlinkfile"/>
            </a:endParaRPr>
          </a:p>
          <a:p>
            <a:pPr marL="0" indent="0">
              <a:buNone/>
            </a:pPr>
            <a:endParaRPr lang="es-AR" dirty="0">
              <a:hlinkClick r:id="rId2" action="ppaction://hlinkfile"/>
            </a:endParaRPr>
          </a:p>
          <a:p>
            <a:pPr marL="0" indent="0">
              <a:buNone/>
            </a:pPr>
            <a:r>
              <a:rPr lang="es-AR" dirty="0">
                <a:hlinkClick r:id="rId2" action="ppaction://hlinkfile"/>
              </a:rPr>
              <a:t>COMO-SOLICITAR-SORTEO-DE-MEDIADOR.pdf</a:t>
            </a:r>
            <a:endParaRPr lang="es-AR" dirty="0"/>
          </a:p>
          <a:p>
            <a:pPr marL="0" indent="0">
              <a:buNone/>
            </a:pPr>
            <a:endParaRPr lang="es-AR" dirty="0"/>
          </a:p>
          <a:p>
            <a:pPr marL="0" indent="0">
              <a:buNone/>
            </a:pPr>
            <a:r>
              <a:rPr lang="es-AR" dirty="0" err="1">
                <a:hlinkClick r:id="rId3" action="ppaction://hlinkfile"/>
              </a:rPr>
              <a:t>Form</a:t>
            </a:r>
            <a:r>
              <a:rPr lang="es-AR" dirty="0">
                <a:hlinkClick r:id="rId3" action="ppaction://hlinkfile"/>
              </a:rPr>
              <a:t>. Ingreso Civil.xls</a:t>
            </a:r>
            <a:endParaRPr lang="es-AR" dirty="0"/>
          </a:p>
          <a:p>
            <a:pPr marL="0" indent="0">
              <a:buNone/>
            </a:pPr>
            <a:endParaRPr lang="es-AR" dirty="0"/>
          </a:p>
          <a:p>
            <a:pPr marL="0" indent="0">
              <a:buNone/>
            </a:pPr>
            <a:r>
              <a:rPr lang="es-AR" u="sng" dirty="0"/>
              <a:t>Información del sorteo</a:t>
            </a:r>
            <a:r>
              <a:rPr lang="es-AR" dirty="0"/>
              <a:t>. Correo electrónico proveniente de R.G.E informando Juzgado y Mediador/a sorteado/a</a:t>
            </a:r>
          </a:p>
        </p:txBody>
      </p:sp>
      <p:sp>
        <p:nvSpPr>
          <p:cNvPr id="3" name="2 Título"/>
          <p:cNvSpPr>
            <a:spLocks noGrp="1"/>
          </p:cNvSpPr>
          <p:nvPr>
            <p:ph type="title"/>
          </p:nvPr>
        </p:nvSpPr>
        <p:spPr>
          <a:xfrm>
            <a:off x="457200" y="338328"/>
            <a:ext cx="8229600" cy="1218464"/>
          </a:xfrm>
        </p:spPr>
        <p:txBody>
          <a:bodyPr>
            <a:normAutofit/>
          </a:bodyPr>
          <a:lstStyle/>
          <a:p>
            <a:r>
              <a:rPr lang="es-AR" sz="3600" dirty="0"/>
              <a:t>Sorteo de Mediador en la R.G.E.</a:t>
            </a:r>
          </a:p>
        </p:txBody>
      </p:sp>
    </p:spTree>
    <p:extLst>
      <p:ext uri="{BB962C8B-B14F-4D97-AF65-F5344CB8AC3E}">
        <p14:creationId xmlns:p14="http://schemas.microsoft.com/office/powerpoint/2010/main" val="3190969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Centro de Mediación. </a:t>
            </a:r>
            <a:endParaRPr lang="es-AR" sz="1800" dirty="0">
              <a:solidFill>
                <a:srgbClr val="FF0000"/>
              </a:solidFill>
            </a:endParaRPr>
          </a:p>
          <a:p>
            <a:pPr marL="0" indent="0">
              <a:buNone/>
            </a:pPr>
            <a:endParaRPr lang="es-AR" dirty="0"/>
          </a:p>
          <a:p>
            <a:r>
              <a:rPr lang="es-AR" dirty="0">
                <a:hlinkClick r:id="rId2"/>
              </a:rPr>
              <a:t>Declaración Jurada de datos </a:t>
            </a:r>
          </a:p>
          <a:p>
            <a:endParaRPr lang="es-AR" dirty="0">
              <a:hlinkClick r:id="rId2"/>
            </a:endParaRPr>
          </a:p>
          <a:p>
            <a:r>
              <a:rPr lang="es-AR" dirty="0"/>
              <a:t>Cobro de anticipo de Gastos / Carta Documento / Beneficio de Litigar sin Gastos.</a:t>
            </a:r>
          </a:p>
          <a:p>
            <a:endParaRPr lang="es-AR" dirty="0"/>
          </a:p>
        </p:txBody>
      </p:sp>
      <p:sp>
        <p:nvSpPr>
          <p:cNvPr id="3" name="2 Título"/>
          <p:cNvSpPr>
            <a:spLocks noGrp="1"/>
          </p:cNvSpPr>
          <p:nvPr>
            <p:ph type="title"/>
          </p:nvPr>
        </p:nvSpPr>
        <p:spPr/>
        <p:txBody>
          <a:bodyPr>
            <a:normAutofit/>
          </a:bodyPr>
          <a:lstStyle/>
          <a:p>
            <a:r>
              <a:rPr lang="es-AR" sz="3600" dirty="0"/>
              <a:t>Contacto con el Mediador</a:t>
            </a:r>
            <a:br>
              <a:rPr lang="es-AR" sz="3600" dirty="0"/>
            </a:br>
            <a:r>
              <a:rPr lang="es-AR" sz="3600" dirty="0"/>
              <a:t>Gasto Administrativo</a:t>
            </a:r>
          </a:p>
        </p:txBody>
      </p:sp>
    </p:spTree>
    <p:extLst>
      <p:ext uri="{BB962C8B-B14F-4D97-AF65-F5344CB8AC3E}">
        <p14:creationId xmlns:p14="http://schemas.microsoft.com/office/powerpoint/2010/main" val="3431450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276872"/>
            <a:ext cx="7408333" cy="4248471"/>
          </a:xfrm>
        </p:spPr>
        <p:txBody>
          <a:bodyPr>
            <a:normAutofit fontScale="92500"/>
          </a:bodyPr>
          <a:lstStyle/>
          <a:p>
            <a:r>
              <a:rPr lang="es-AR" dirty="0"/>
              <a:t>Art. 11 de la ley 13.951 (T.O. ley 15.182) </a:t>
            </a:r>
            <a:r>
              <a:rPr lang="es-AR" sz="1500" b="1" dirty="0"/>
              <a:t>ARTICULO 11: </a:t>
            </a:r>
            <a:r>
              <a:rPr lang="es-AR" sz="1500" dirty="0"/>
              <a:t>Ambas partes, de manera conjunta, podrán tomar contacto con el Mediador designado antes de la fecha de la audiencia con el objeto de hacer conocer el alcance de sus pretensiones.</a:t>
            </a:r>
          </a:p>
          <a:p>
            <a:r>
              <a:rPr lang="es-AR" dirty="0"/>
              <a:t>Interpretación del mismo en la virtualidad</a:t>
            </a:r>
          </a:p>
          <a:p>
            <a:endParaRPr lang="es-AR" dirty="0"/>
          </a:p>
          <a:p>
            <a:r>
              <a:rPr lang="es-AR" dirty="0"/>
              <a:t>Alcance.</a:t>
            </a:r>
          </a:p>
          <a:p>
            <a:endParaRPr lang="es-AR" dirty="0"/>
          </a:p>
          <a:p>
            <a:pPr algn="just"/>
            <a:r>
              <a:rPr lang="es-AR" dirty="0"/>
              <a:t>Limite y modalidad fijados por el art. 16 de la ley y del decreto 43/19.</a:t>
            </a:r>
            <a:r>
              <a:rPr lang="es-ES" b="1" dirty="0"/>
              <a:t> </a:t>
            </a:r>
            <a:r>
              <a:rPr lang="es-ES" sz="1500" b="1" dirty="0"/>
              <a:t>ARTICULO 16 (ley):</a:t>
            </a:r>
            <a:r>
              <a:rPr lang="es-ES" sz="1500" dirty="0"/>
              <a:t> Las actuaciones serán confidenciales. El Mediador tendrá amplia libertad para sesionar con las partes, pudiéndolo efectuar en forma conjunta o por separado, cuidando de no favorecer, con su conducta, a una de ellas y de no violar el deber de confidencialidad.  </a:t>
            </a:r>
            <a:r>
              <a:rPr lang="es-ES" sz="1500" b="1" dirty="0"/>
              <a:t>Art 16 (decreto parte pertinente)</a:t>
            </a:r>
            <a:r>
              <a:rPr lang="es-ES" sz="1500" dirty="0"/>
              <a:t>:</a:t>
            </a:r>
            <a:r>
              <a:rPr lang="es-AR" sz="1500" dirty="0"/>
              <a:t>El mediador debe mantener neutralidad en todos los casos y circunstancias que se presenten en el proceso de mediación</a:t>
            </a:r>
          </a:p>
          <a:p>
            <a:endParaRPr lang="es-AR" dirty="0"/>
          </a:p>
        </p:txBody>
      </p:sp>
      <p:sp>
        <p:nvSpPr>
          <p:cNvPr id="3" name="2 Título"/>
          <p:cNvSpPr>
            <a:spLocks noGrp="1"/>
          </p:cNvSpPr>
          <p:nvPr>
            <p:ph type="title"/>
          </p:nvPr>
        </p:nvSpPr>
        <p:spPr/>
        <p:txBody>
          <a:bodyPr>
            <a:normAutofit/>
          </a:bodyPr>
          <a:lstStyle/>
          <a:p>
            <a:r>
              <a:rPr lang="es-AR" sz="3600" dirty="0"/>
              <a:t>Reuniones previas con las Partes.</a:t>
            </a:r>
          </a:p>
        </p:txBody>
      </p:sp>
    </p:spTree>
    <p:extLst>
      <p:ext uri="{BB962C8B-B14F-4D97-AF65-F5344CB8AC3E}">
        <p14:creationId xmlns:p14="http://schemas.microsoft.com/office/powerpoint/2010/main" val="27672685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997</TotalTime>
  <Words>2102</Words>
  <Application>Microsoft Office PowerPoint</Application>
  <PresentationFormat>Presentación en pantalla (4:3)</PresentationFormat>
  <Paragraphs>159</Paragraphs>
  <Slides>21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Calibri</vt:lpstr>
      <vt:lpstr>Candara</vt:lpstr>
      <vt:lpstr>Symbol</vt:lpstr>
      <vt:lpstr>Forma de onda</vt:lpstr>
      <vt:lpstr>Paso a paso de la Mediación a Distancia Todo lo que hay que saber. Todo…?</vt:lpstr>
      <vt:lpstr>Temario a desarrollar</vt:lpstr>
      <vt:lpstr>Presentación de PowerPoint</vt:lpstr>
      <vt:lpstr>Que cambios tuvo la ley de mediación, 13.951, con la promulgación de la ley 15.182</vt:lpstr>
      <vt:lpstr>Art. 18 – según ley 15.182-</vt:lpstr>
      <vt:lpstr>Materias Mediables</vt:lpstr>
      <vt:lpstr>Sorteo de Mediador en la R.G.E.</vt:lpstr>
      <vt:lpstr>Contacto con el Mediador Gasto Administrativo</vt:lpstr>
      <vt:lpstr>Reuniones previas con las Partes.</vt:lpstr>
      <vt:lpstr>Los artículos modificados/ incorporados.</vt:lpstr>
      <vt:lpstr>Los artículos modificados/ incorporados.</vt:lpstr>
      <vt:lpstr>Los artículos modificados/ incorporados.</vt:lpstr>
      <vt:lpstr>Notificaciones</vt:lpstr>
      <vt:lpstr>DOMICILIOS ELECTRÓNICOS, CORREOS ELECTRÓNICOS, DE ASEGURADORAS</vt:lpstr>
      <vt:lpstr> Como mandar Cartas documentos Andreani desde el on line </vt:lpstr>
      <vt:lpstr>Zoom </vt:lpstr>
      <vt:lpstr>Zoom</vt:lpstr>
      <vt:lpstr>Audiencias, Actas y Notificaciones. Como se visualizan con la nueva ley ? </vt:lpstr>
      <vt:lpstr>Firma Electrónica (token) Como utilizarla en Foxit Reader</vt:lpstr>
      <vt:lpstr>Honorarios del/ la Mediador/a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Paso a paso de la Mediación a Distancia Todo lo que hay que saber</dc:title>
  <dc:creator>PC</dc:creator>
  <cp:lastModifiedBy> </cp:lastModifiedBy>
  <cp:revision>71</cp:revision>
  <dcterms:created xsi:type="dcterms:W3CDTF">2020-09-12T14:14:11Z</dcterms:created>
  <dcterms:modified xsi:type="dcterms:W3CDTF">2020-09-23T18:19:18Z</dcterms:modified>
</cp:coreProperties>
</file>