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8" r:id="rId2"/>
    <p:sldId id="257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63DBF8-410F-40E1-8EF0-C564AEB0A1CF}" type="datetimeFigureOut">
              <a:rPr lang="en-US" smtClean="0"/>
              <a:t>5/25/2020</a:t>
            </a:fld>
            <a:endParaRPr lang="en-U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BF741B-DCAD-4BE4-AAA9-CAC08D9FA7C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3380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BF741B-DCAD-4BE4-AAA9-CAC08D9FA7C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5088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BF741B-DCAD-4BE4-AAA9-CAC08D9FA7C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5088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78925-01BE-4E2A-B508-CB818602AF2F}" type="datetimeFigureOut">
              <a:rPr lang="en-US" smtClean="0"/>
              <a:t>5/25/2020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8A861-91C2-4CA0-A3EE-CEB3737659A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532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78925-01BE-4E2A-B508-CB818602AF2F}" type="datetimeFigureOut">
              <a:rPr lang="en-US" smtClean="0"/>
              <a:t>5/25/2020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8A861-91C2-4CA0-A3EE-CEB3737659A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010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78925-01BE-4E2A-B508-CB818602AF2F}" type="datetimeFigureOut">
              <a:rPr lang="en-US" smtClean="0"/>
              <a:t>5/25/2020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8A861-91C2-4CA0-A3EE-CEB3737659A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366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78925-01BE-4E2A-B508-CB818602AF2F}" type="datetimeFigureOut">
              <a:rPr lang="en-US" smtClean="0"/>
              <a:t>5/25/2020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8A861-91C2-4CA0-A3EE-CEB3737659A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045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78925-01BE-4E2A-B508-CB818602AF2F}" type="datetimeFigureOut">
              <a:rPr lang="en-US" smtClean="0"/>
              <a:t>5/25/2020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8A861-91C2-4CA0-A3EE-CEB3737659A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1644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78925-01BE-4E2A-B508-CB818602AF2F}" type="datetimeFigureOut">
              <a:rPr lang="en-US" smtClean="0"/>
              <a:t>5/25/2020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8A861-91C2-4CA0-A3EE-CEB3737659A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93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78925-01BE-4E2A-B508-CB818602AF2F}" type="datetimeFigureOut">
              <a:rPr lang="en-US" smtClean="0"/>
              <a:t>5/25/2020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8A861-91C2-4CA0-A3EE-CEB3737659A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18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78925-01BE-4E2A-B508-CB818602AF2F}" type="datetimeFigureOut">
              <a:rPr lang="en-US" smtClean="0"/>
              <a:t>5/25/2020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8A861-91C2-4CA0-A3EE-CEB3737659A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0168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78925-01BE-4E2A-B508-CB818602AF2F}" type="datetimeFigureOut">
              <a:rPr lang="en-US" smtClean="0"/>
              <a:t>5/25/2020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8A861-91C2-4CA0-A3EE-CEB3737659A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826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78925-01BE-4E2A-B508-CB818602AF2F}" type="datetimeFigureOut">
              <a:rPr lang="en-US" smtClean="0"/>
              <a:t>5/25/2020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8A861-91C2-4CA0-A3EE-CEB3737659A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821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78925-01BE-4E2A-B508-CB818602AF2F}" type="datetimeFigureOut">
              <a:rPr lang="en-US" smtClean="0"/>
              <a:t>5/25/2020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8A861-91C2-4CA0-A3EE-CEB3737659A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361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D78925-01BE-4E2A-B508-CB818602AF2F}" type="datetimeFigureOut">
              <a:rPr lang="en-US" smtClean="0"/>
              <a:t>5/25/2020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88A861-91C2-4CA0-A3EE-CEB3737659A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736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43 Rectángulo redondeado"/>
          <p:cNvSpPr/>
          <p:nvPr/>
        </p:nvSpPr>
        <p:spPr>
          <a:xfrm>
            <a:off x="146538" y="242317"/>
            <a:ext cx="3968262" cy="519683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/>
          </a:p>
        </p:txBody>
      </p:sp>
      <p:sp>
        <p:nvSpPr>
          <p:cNvPr id="6" name="5 Elipse"/>
          <p:cNvSpPr/>
          <p:nvPr/>
        </p:nvSpPr>
        <p:spPr>
          <a:xfrm>
            <a:off x="146538" y="1066800"/>
            <a:ext cx="2368062" cy="1918856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52400" y="282071"/>
            <a:ext cx="3955206" cy="460375"/>
          </a:xfrm>
        </p:spPr>
        <p:txBody>
          <a:bodyPr>
            <a:noAutofit/>
          </a:bodyPr>
          <a:lstStyle/>
          <a:p>
            <a:r>
              <a:rPr lang="es-ES" sz="2400" b="1" dirty="0" smtClean="0">
                <a:solidFill>
                  <a:schemeClr val="bg1"/>
                </a:solidFill>
              </a:rPr>
              <a:t>EL PROCESO</a:t>
            </a:r>
            <a:r>
              <a:rPr lang="es-ES" sz="2400" b="1" dirty="0" smtClean="0"/>
              <a:t> </a:t>
            </a:r>
            <a:r>
              <a:rPr lang="es-ES" sz="2400" b="1" dirty="0" smtClean="0">
                <a:solidFill>
                  <a:schemeClr val="bg1"/>
                </a:solidFill>
              </a:rPr>
              <a:t>DISCIPLINARIO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28600" y="1375118"/>
            <a:ext cx="2133600" cy="1124244"/>
          </a:xfrm>
        </p:spPr>
        <p:txBody>
          <a:bodyPr>
            <a:noAutofit/>
          </a:bodyPr>
          <a:lstStyle/>
          <a:p>
            <a:r>
              <a:rPr lang="es-ES" sz="2000" b="1" dirty="0" smtClean="0">
                <a:solidFill>
                  <a:sysClr val="windowText" lastClr="000000"/>
                </a:solidFill>
              </a:rPr>
              <a:t>SE INICIA ANTE EL CONSEJO DIRECTIVO DEPARTAMENTAL</a:t>
            </a:r>
            <a:endParaRPr lang="en-US" sz="2000" b="1" dirty="0">
              <a:solidFill>
                <a:sysClr val="windowText" lastClr="000000"/>
              </a:solidFill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3651738" y="1074437"/>
            <a:ext cx="2286000" cy="62345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ysClr val="windowText" lastClr="000000"/>
                </a:solidFill>
              </a:rPr>
              <a:t>POR DENUNCIA</a:t>
            </a:r>
            <a:endParaRPr lang="en-US" dirty="0">
              <a:solidFill>
                <a:sysClr val="windowText" lastClr="000000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3651738" y="1828800"/>
            <a:ext cx="2286000" cy="62345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ysClr val="windowText" lastClr="000000"/>
                </a:solidFill>
              </a:rPr>
              <a:t>POR COMUNICACIÓN DE MAGISTRADOS</a:t>
            </a:r>
            <a:endParaRPr lang="en-US" dirty="0">
              <a:solidFill>
                <a:sysClr val="windowText" lastClr="000000"/>
              </a:solidFill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3651738" y="2587283"/>
            <a:ext cx="2286000" cy="62345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ysClr val="windowText" lastClr="000000"/>
                </a:solidFill>
              </a:rPr>
              <a:t>DE OFICIO POR EL CD</a:t>
            </a:r>
            <a:endParaRPr lang="en-US" dirty="0">
              <a:solidFill>
                <a:sysClr val="windowText" lastClr="000000"/>
              </a:solidFill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6547338" y="304800"/>
            <a:ext cx="244426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Del damnificado u otra persona física o jurídica (requiere ratificación) </a:t>
            </a:r>
          </a:p>
          <a:p>
            <a:endParaRPr lang="es-ES" sz="1400" dirty="0" smtClean="0"/>
          </a:p>
          <a:p>
            <a:r>
              <a:rPr lang="es-ES" sz="1400" dirty="0"/>
              <a:t>D</a:t>
            </a:r>
            <a:r>
              <a:rPr lang="es-ES" sz="1400" dirty="0" smtClean="0"/>
              <a:t>el COLPROBA</a:t>
            </a:r>
          </a:p>
          <a:p>
            <a:endParaRPr lang="es-ES" sz="1400" dirty="0" smtClean="0"/>
          </a:p>
          <a:p>
            <a:r>
              <a:rPr lang="es-ES" sz="1400" dirty="0" smtClean="0"/>
              <a:t>De la Caja de Previsión Social</a:t>
            </a:r>
          </a:p>
          <a:p>
            <a:r>
              <a:rPr lang="es-ES" sz="1400" dirty="0" smtClean="0"/>
              <a:t>de otros Funcionarios Públicos</a:t>
            </a:r>
          </a:p>
          <a:p>
            <a:endParaRPr lang="en-US" sz="1400" dirty="0"/>
          </a:p>
        </p:txBody>
      </p:sp>
      <p:cxnSp>
        <p:nvCxnSpPr>
          <p:cNvPr id="11" name="10 Conector recto de flecha"/>
          <p:cNvCxnSpPr/>
          <p:nvPr/>
        </p:nvCxnSpPr>
        <p:spPr>
          <a:xfrm flipV="1">
            <a:off x="2514600" y="1386164"/>
            <a:ext cx="838200" cy="529990"/>
          </a:xfrm>
          <a:prstGeom prst="straightConnector1">
            <a:avLst/>
          </a:prstGeom>
          <a:ln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 de flecha"/>
          <p:cNvCxnSpPr/>
          <p:nvPr/>
        </p:nvCxnSpPr>
        <p:spPr>
          <a:xfrm>
            <a:off x="2514600" y="2057400"/>
            <a:ext cx="990600" cy="170481"/>
          </a:xfrm>
          <a:prstGeom prst="straightConnector1">
            <a:avLst/>
          </a:prstGeom>
          <a:ln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 de flecha"/>
          <p:cNvCxnSpPr/>
          <p:nvPr/>
        </p:nvCxnSpPr>
        <p:spPr>
          <a:xfrm>
            <a:off x="2514600" y="2142640"/>
            <a:ext cx="990600" cy="756370"/>
          </a:xfrm>
          <a:prstGeom prst="straightConnector1">
            <a:avLst/>
          </a:prstGeom>
          <a:ln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32 Rectángulo"/>
          <p:cNvSpPr/>
          <p:nvPr/>
        </p:nvSpPr>
        <p:spPr>
          <a:xfrm>
            <a:off x="3651738" y="4765608"/>
            <a:ext cx="2286000" cy="56839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700" dirty="0" smtClean="0">
                <a:solidFill>
                  <a:schemeClr val="tx1"/>
                </a:solidFill>
              </a:rPr>
              <a:t>FORMACIÓN DE CAUSA Y REMISIÓN AL TD</a:t>
            </a:r>
            <a:endParaRPr lang="en-US" sz="1700" dirty="0">
              <a:solidFill>
                <a:schemeClr val="tx1"/>
              </a:solidFill>
            </a:endParaRPr>
          </a:p>
        </p:txBody>
      </p:sp>
      <p:sp>
        <p:nvSpPr>
          <p:cNvPr id="36" name="35 Rectángulo"/>
          <p:cNvSpPr/>
          <p:nvPr/>
        </p:nvSpPr>
        <p:spPr>
          <a:xfrm>
            <a:off x="3651738" y="5791200"/>
            <a:ext cx="2286000" cy="4572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700" dirty="0" smtClean="0">
                <a:solidFill>
                  <a:schemeClr val="tx1"/>
                </a:solidFill>
              </a:rPr>
              <a:t>ARCHIVO DE CAUSA</a:t>
            </a:r>
            <a:endParaRPr lang="en-US" sz="1700" dirty="0">
              <a:solidFill>
                <a:schemeClr val="tx1"/>
              </a:solidFill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6583680" y="4572000"/>
            <a:ext cx="24079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Por acto fundado, impugnable por reposición por error material o de hecho (art. 55, </a:t>
            </a:r>
            <a:r>
              <a:rPr lang="es-ES" sz="1400" dirty="0" err="1" smtClean="0"/>
              <a:t>Regl</a:t>
            </a:r>
            <a:r>
              <a:rPr lang="es-ES" sz="1400" dirty="0" smtClean="0"/>
              <a:t>. </a:t>
            </a:r>
            <a:r>
              <a:rPr lang="es-ES" sz="1400" dirty="0" err="1" smtClean="0"/>
              <a:t>Func</a:t>
            </a:r>
            <a:r>
              <a:rPr lang="es-ES" sz="1400" dirty="0" smtClean="0"/>
              <a:t>. Col. </a:t>
            </a:r>
            <a:r>
              <a:rPr lang="es-ES" sz="1400" dirty="0" err="1" smtClean="0"/>
              <a:t>Dptals</a:t>
            </a:r>
            <a:r>
              <a:rPr lang="es-ES" sz="1400" dirty="0" smtClean="0"/>
              <a:t>).</a:t>
            </a:r>
            <a:endParaRPr lang="en-US" dirty="0"/>
          </a:p>
        </p:txBody>
      </p:sp>
      <p:cxnSp>
        <p:nvCxnSpPr>
          <p:cNvPr id="39" name="38 Conector recto de flecha"/>
          <p:cNvCxnSpPr>
            <a:stCxn id="47" idx="6"/>
          </p:cNvCxnSpPr>
          <p:nvPr/>
        </p:nvCxnSpPr>
        <p:spPr>
          <a:xfrm flipV="1">
            <a:off x="2590800" y="5105401"/>
            <a:ext cx="914400" cy="571499"/>
          </a:xfrm>
          <a:prstGeom prst="straightConnector1">
            <a:avLst/>
          </a:prstGeom>
          <a:ln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40 Conector recto de flecha"/>
          <p:cNvCxnSpPr>
            <a:stCxn id="47" idx="6"/>
          </p:cNvCxnSpPr>
          <p:nvPr/>
        </p:nvCxnSpPr>
        <p:spPr>
          <a:xfrm>
            <a:off x="2590800" y="5676900"/>
            <a:ext cx="914400" cy="342900"/>
          </a:xfrm>
          <a:prstGeom prst="straightConnector1">
            <a:avLst/>
          </a:prstGeom>
          <a:ln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44 Elipse"/>
          <p:cNvSpPr/>
          <p:nvPr/>
        </p:nvSpPr>
        <p:spPr>
          <a:xfrm>
            <a:off x="188741" y="3261660"/>
            <a:ext cx="2368062" cy="153894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2 Subtítulo"/>
          <p:cNvSpPr txBox="1">
            <a:spLocks/>
          </p:cNvSpPr>
          <p:nvPr/>
        </p:nvSpPr>
        <p:spPr>
          <a:xfrm>
            <a:off x="228600" y="3569978"/>
            <a:ext cx="2286001" cy="11242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b="1" dirty="0" smtClean="0">
                <a:solidFill>
                  <a:schemeClr val="tx1"/>
                </a:solidFill>
              </a:rPr>
              <a:t>REQUERIMIENTO DE EXPLICACIONES (10 DÍAS)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47" name="46 Elipse"/>
          <p:cNvSpPr/>
          <p:nvPr/>
        </p:nvSpPr>
        <p:spPr>
          <a:xfrm>
            <a:off x="188741" y="5105400"/>
            <a:ext cx="2402059" cy="11430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2 Subtítulo"/>
          <p:cNvSpPr txBox="1">
            <a:spLocks/>
          </p:cNvSpPr>
          <p:nvPr/>
        </p:nvSpPr>
        <p:spPr>
          <a:xfrm>
            <a:off x="304800" y="5257799"/>
            <a:ext cx="2133600" cy="8496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b="1" dirty="0" smtClean="0">
                <a:solidFill>
                  <a:schemeClr val="tx1"/>
                </a:solidFill>
              </a:rPr>
              <a:t>RESOLUCIÓN</a:t>
            </a:r>
          </a:p>
          <a:p>
            <a:r>
              <a:rPr lang="es-ES" sz="2000" b="1" dirty="0" smtClean="0">
                <a:solidFill>
                  <a:schemeClr val="tx1"/>
                </a:solidFill>
              </a:rPr>
              <a:t>(60 DÍAS)</a:t>
            </a:r>
            <a:endParaRPr lang="en-US" sz="2000" b="1" dirty="0">
              <a:solidFill>
                <a:schemeClr val="tx1"/>
              </a:solidFill>
            </a:endParaRPr>
          </a:p>
        </p:txBody>
      </p:sp>
      <p:cxnSp>
        <p:nvCxnSpPr>
          <p:cNvPr id="50" name="49 Conector recto de flecha"/>
          <p:cNvCxnSpPr/>
          <p:nvPr/>
        </p:nvCxnSpPr>
        <p:spPr>
          <a:xfrm>
            <a:off x="1330569" y="2972182"/>
            <a:ext cx="0" cy="228218"/>
          </a:xfrm>
          <a:prstGeom prst="straightConnector1">
            <a:avLst/>
          </a:prstGeom>
          <a:ln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51 Conector recto de flecha"/>
          <p:cNvCxnSpPr/>
          <p:nvPr/>
        </p:nvCxnSpPr>
        <p:spPr>
          <a:xfrm>
            <a:off x="1295400" y="4765608"/>
            <a:ext cx="0" cy="251040"/>
          </a:xfrm>
          <a:prstGeom prst="straightConnector1">
            <a:avLst/>
          </a:prstGeom>
          <a:ln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53 Conector recto de flecha"/>
          <p:cNvCxnSpPr>
            <a:stCxn id="7" idx="3"/>
          </p:cNvCxnSpPr>
          <p:nvPr/>
        </p:nvCxnSpPr>
        <p:spPr>
          <a:xfrm flipV="1">
            <a:off x="5937738" y="502158"/>
            <a:ext cx="645942" cy="884007"/>
          </a:xfrm>
          <a:prstGeom prst="straightConnector1">
            <a:avLst/>
          </a:prstGeom>
          <a:ln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54 Conector recto de flecha"/>
          <p:cNvCxnSpPr>
            <a:stCxn id="7" idx="3"/>
            <a:endCxn id="10" idx="1"/>
          </p:cNvCxnSpPr>
          <p:nvPr/>
        </p:nvCxnSpPr>
        <p:spPr>
          <a:xfrm flipV="1">
            <a:off x="5937738" y="1320463"/>
            <a:ext cx="609600" cy="65702"/>
          </a:xfrm>
          <a:prstGeom prst="straightConnector1">
            <a:avLst/>
          </a:prstGeom>
          <a:ln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57 Conector recto de flecha"/>
          <p:cNvCxnSpPr/>
          <p:nvPr/>
        </p:nvCxnSpPr>
        <p:spPr>
          <a:xfrm>
            <a:off x="5947116" y="1386164"/>
            <a:ext cx="600222" cy="311728"/>
          </a:xfrm>
          <a:prstGeom prst="straightConnector1">
            <a:avLst/>
          </a:prstGeom>
          <a:ln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67 Abrir llave"/>
          <p:cNvSpPr/>
          <p:nvPr/>
        </p:nvSpPr>
        <p:spPr>
          <a:xfrm>
            <a:off x="6400800" y="4636294"/>
            <a:ext cx="146538" cy="850106"/>
          </a:xfrm>
          <a:prstGeom prst="leftBrac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293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Elipse"/>
          <p:cNvSpPr/>
          <p:nvPr/>
        </p:nvSpPr>
        <p:spPr>
          <a:xfrm>
            <a:off x="304800" y="152400"/>
            <a:ext cx="2514600" cy="12192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3400" y="304800"/>
            <a:ext cx="2057400" cy="758483"/>
          </a:xfrm>
        </p:spPr>
        <p:txBody>
          <a:bodyPr>
            <a:noAutofit/>
          </a:bodyPr>
          <a:lstStyle/>
          <a:p>
            <a:r>
              <a:rPr lang="es-ES" sz="2000" b="1" dirty="0" smtClean="0">
                <a:solidFill>
                  <a:schemeClr val="tx1"/>
                </a:solidFill>
              </a:rPr>
              <a:t>PROCEDIMIENTO DISCIPLINARIO ANTE EL TD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3886200" y="480753"/>
            <a:ext cx="2286000" cy="54032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tx1"/>
                </a:solidFill>
              </a:rPr>
              <a:t>PRINCIPIOS RECTORES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533400" y="1676400"/>
            <a:ext cx="2286000" cy="6096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tx1"/>
                </a:solidFill>
              </a:rPr>
              <a:t>TRASLADO PARA PRESENTAR DEFENSA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6629400" y="273862"/>
            <a:ext cx="2286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ES" sz="1400" dirty="0" smtClean="0"/>
              <a:t>Concentración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ES" sz="1400" dirty="0" smtClean="0"/>
              <a:t>Saneamiento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ES" sz="1400" dirty="0" smtClean="0"/>
              <a:t>Economía procesal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ES" sz="1400" dirty="0" smtClean="0"/>
              <a:t>Inmediación</a:t>
            </a:r>
            <a:endParaRPr lang="en-US" sz="1400" dirty="0"/>
          </a:p>
        </p:txBody>
      </p:sp>
      <p:cxnSp>
        <p:nvCxnSpPr>
          <p:cNvPr id="14" name="13 Conector recto de flecha"/>
          <p:cNvCxnSpPr/>
          <p:nvPr/>
        </p:nvCxnSpPr>
        <p:spPr>
          <a:xfrm>
            <a:off x="2819400" y="688249"/>
            <a:ext cx="754380" cy="0"/>
          </a:xfrm>
          <a:prstGeom prst="straightConnector1">
            <a:avLst/>
          </a:prstGeom>
          <a:ln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16 CuadroTexto"/>
          <p:cNvSpPr txBox="1"/>
          <p:nvPr/>
        </p:nvSpPr>
        <p:spPr>
          <a:xfrm>
            <a:off x="3842765" y="1623536"/>
            <a:ext cx="469163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Dentro de 30 días de recibida la causa el TD, por acto fundado, hará saber la composición del Órgano y ordenará traslado al denunciado  por el plazo de 15 </a:t>
            </a:r>
            <a:r>
              <a:rPr lang="es-ES" sz="1400" dirty="0"/>
              <a:t>días </a:t>
            </a:r>
          </a:p>
        </p:txBody>
      </p:sp>
      <p:cxnSp>
        <p:nvCxnSpPr>
          <p:cNvPr id="19" name="18 Conector recto de flecha"/>
          <p:cNvCxnSpPr/>
          <p:nvPr/>
        </p:nvCxnSpPr>
        <p:spPr>
          <a:xfrm>
            <a:off x="1676400" y="1371600"/>
            <a:ext cx="0" cy="176645"/>
          </a:xfrm>
          <a:prstGeom prst="straightConnector1">
            <a:avLst/>
          </a:prstGeom>
          <a:ln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Conector recto de flecha"/>
          <p:cNvCxnSpPr/>
          <p:nvPr/>
        </p:nvCxnSpPr>
        <p:spPr>
          <a:xfrm>
            <a:off x="1676400" y="2300988"/>
            <a:ext cx="0" cy="670812"/>
          </a:xfrm>
          <a:prstGeom prst="straightConnector1">
            <a:avLst/>
          </a:prstGeom>
          <a:ln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22 Rectángulo"/>
          <p:cNvSpPr/>
          <p:nvPr/>
        </p:nvSpPr>
        <p:spPr>
          <a:xfrm>
            <a:off x="533400" y="3048000"/>
            <a:ext cx="2286000" cy="6096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tx1"/>
                </a:solidFill>
              </a:rPr>
              <a:t>ESCRITO DE DEFENSA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3886200" y="2438400"/>
            <a:ext cx="50292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itchFamily="34" charset="0"/>
              <a:buChar char="•"/>
            </a:pPr>
            <a:r>
              <a:rPr lang="es-ES" sz="1400" dirty="0" smtClean="0"/>
              <a:t>Reconocerá </a:t>
            </a:r>
            <a:r>
              <a:rPr lang="es-ES" sz="1400" dirty="0"/>
              <a:t>o </a:t>
            </a:r>
            <a:r>
              <a:rPr lang="es-ES" sz="1400" dirty="0" smtClean="0"/>
              <a:t>negará los </a:t>
            </a:r>
            <a:r>
              <a:rPr lang="es-ES" sz="1400" dirty="0"/>
              <a:t>hechos y </a:t>
            </a:r>
            <a:r>
              <a:rPr lang="es-ES" sz="1400" dirty="0" smtClean="0"/>
              <a:t>la autenticidad de los documentos atribuidos</a:t>
            </a:r>
            <a:endParaRPr lang="en-US" sz="1400" dirty="0"/>
          </a:p>
          <a:p>
            <a:pPr marL="285750" lvl="0" indent="-285750">
              <a:buFont typeface="Arial" pitchFamily="34" charset="0"/>
              <a:buChar char="•"/>
            </a:pPr>
            <a:r>
              <a:rPr lang="es-ES" sz="1400" dirty="0" smtClean="0"/>
              <a:t>Constituirá </a:t>
            </a:r>
            <a:r>
              <a:rPr lang="es-ES" sz="1400" dirty="0"/>
              <a:t>domicilio en el asiento del </a:t>
            </a:r>
            <a:r>
              <a:rPr lang="es-ES" sz="1400" dirty="0" smtClean="0"/>
              <a:t>TD</a:t>
            </a:r>
            <a:endParaRPr lang="en-US" sz="1400" dirty="0"/>
          </a:p>
          <a:p>
            <a:pPr marL="285750" lvl="0" indent="-285750">
              <a:buFont typeface="Arial" pitchFamily="34" charset="0"/>
              <a:buChar char="•"/>
            </a:pPr>
            <a:r>
              <a:rPr lang="es-ES" sz="1400" dirty="0" smtClean="0"/>
              <a:t>Ofrecerá pruebas</a:t>
            </a:r>
            <a:endParaRPr lang="en-US" sz="1400" dirty="0"/>
          </a:p>
          <a:p>
            <a:pPr marL="285750" lvl="0" indent="-285750">
              <a:buFont typeface="Arial" pitchFamily="34" charset="0"/>
              <a:buChar char="•"/>
            </a:pPr>
            <a:r>
              <a:rPr lang="es-ES" sz="1400" dirty="0" smtClean="0"/>
              <a:t>Ejercerá su </a:t>
            </a:r>
            <a:r>
              <a:rPr lang="es-ES" sz="1400" dirty="0"/>
              <a:t>derecho a </a:t>
            </a:r>
            <a:r>
              <a:rPr lang="es-ES" sz="1400" dirty="0" smtClean="0"/>
              <a:t>recusación</a:t>
            </a:r>
            <a:endParaRPr lang="en-US" sz="1400" dirty="0"/>
          </a:p>
          <a:p>
            <a:pPr marL="285750" lvl="0" indent="-285750">
              <a:buFont typeface="Arial" pitchFamily="34" charset="0"/>
              <a:buChar char="•"/>
            </a:pPr>
            <a:r>
              <a:rPr lang="es-ES" sz="1400" dirty="0" smtClean="0"/>
              <a:t>Opondrá excepciones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es-ES" sz="1400" dirty="0" smtClean="0"/>
              <a:t>De alegar hechos nuevos, el TD dará traslado al denunciante para ampliar prueba únicamente respecto a los mismos</a:t>
            </a:r>
            <a:endParaRPr lang="en-US" sz="1400" dirty="0"/>
          </a:p>
        </p:txBody>
      </p:sp>
      <p:cxnSp>
        <p:nvCxnSpPr>
          <p:cNvPr id="29" name="28 Conector recto de flecha"/>
          <p:cNvCxnSpPr/>
          <p:nvPr/>
        </p:nvCxnSpPr>
        <p:spPr>
          <a:xfrm>
            <a:off x="1676400" y="3636610"/>
            <a:ext cx="0" cy="554390"/>
          </a:xfrm>
          <a:prstGeom prst="straightConnector1">
            <a:avLst/>
          </a:prstGeom>
          <a:ln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29 Rectángulo"/>
          <p:cNvSpPr/>
          <p:nvPr/>
        </p:nvSpPr>
        <p:spPr>
          <a:xfrm>
            <a:off x="533400" y="4267200"/>
            <a:ext cx="2286000" cy="6096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tx1"/>
                </a:solidFill>
              </a:rPr>
              <a:t>RESOLUCIÓN TD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1" name="30 Abrir llave"/>
          <p:cNvSpPr/>
          <p:nvPr/>
        </p:nvSpPr>
        <p:spPr>
          <a:xfrm>
            <a:off x="3733800" y="2549442"/>
            <a:ext cx="152400" cy="1641558"/>
          </a:xfrm>
          <a:prstGeom prst="leftBrac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33 CuadroTexto"/>
          <p:cNvSpPr txBox="1"/>
          <p:nvPr/>
        </p:nvSpPr>
        <p:spPr>
          <a:xfrm>
            <a:off x="3886200" y="4290536"/>
            <a:ext cx="50292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Abre </a:t>
            </a:r>
            <a:r>
              <a:rPr lang="es-ES" sz="1400" dirty="0"/>
              <a:t>causa a </a:t>
            </a:r>
            <a:r>
              <a:rPr lang="es-ES" sz="1400" dirty="0" smtClean="0"/>
              <a:t>prueba, provee la admisible y fija </a:t>
            </a:r>
            <a:r>
              <a:rPr lang="es-ES" sz="1400" dirty="0"/>
              <a:t>plazo </a:t>
            </a:r>
            <a:r>
              <a:rPr lang="es-ES" sz="1400" dirty="0" smtClean="0"/>
              <a:t>su producción</a:t>
            </a:r>
          </a:p>
          <a:p>
            <a:endParaRPr lang="es-ES" sz="1400" dirty="0" smtClean="0"/>
          </a:p>
          <a:p>
            <a:r>
              <a:rPr lang="es-ES" sz="1400" dirty="0" smtClean="0"/>
              <a:t>Declara la Cuestión </a:t>
            </a:r>
            <a:r>
              <a:rPr lang="es-ES" sz="1400" dirty="0"/>
              <a:t>de Puro </a:t>
            </a:r>
            <a:r>
              <a:rPr lang="es-ES" sz="1400" dirty="0" smtClean="0"/>
              <a:t>Derecho</a:t>
            </a:r>
            <a:endParaRPr lang="en-US" dirty="0"/>
          </a:p>
        </p:txBody>
      </p:sp>
      <p:cxnSp>
        <p:nvCxnSpPr>
          <p:cNvPr id="36" name="35 Conector recto de flecha"/>
          <p:cNvCxnSpPr>
            <a:stCxn id="30" idx="3"/>
          </p:cNvCxnSpPr>
          <p:nvPr/>
        </p:nvCxnSpPr>
        <p:spPr>
          <a:xfrm flipV="1">
            <a:off x="2819400" y="4495800"/>
            <a:ext cx="914400" cy="76200"/>
          </a:xfrm>
          <a:prstGeom prst="straightConnector1">
            <a:avLst/>
          </a:prstGeom>
          <a:ln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39 Conector recto de flecha"/>
          <p:cNvCxnSpPr>
            <a:stCxn id="30" idx="3"/>
          </p:cNvCxnSpPr>
          <p:nvPr/>
        </p:nvCxnSpPr>
        <p:spPr>
          <a:xfrm>
            <a:off x="2819400" y="4572000"/>
            <a:ext cx="914401" cy="304800"/>
          </a:xfrm>
          <a:prstGeom prst="straightConnector1">
            <a:avLst/>
          </a:prstGeom>
          <a:ln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40 CuadroTexto"/>
          <p:cNvSpPr txBox="1"/>
          <p:nvPr/>
        </p:nvSpPr>
        <p:spPr>
          <a:xfrm>
            <a:off x="3886200" y="5181600"/>
            <a:ext cx="50292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ES" sz="1400" dirty="0" smtClean="0"/>
              <a:t>Luego de sustanciado </a:t>
            </a:r>
            <a:r>
              <a:rPr lang="es-ES" sz="1400" dirty="0"/>
              <a:t>el </a:t>
            </a:r>
            <a:r>
              <a:rPr lang="es-ES" sz="1400" dirty="0" smtClean="0"/>
              <a:t>proceso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ES" sz="1400" dirty="0" smtClean="0"/>
              <a:t>Luego de contestado </a:t>
            </a:r>
            <a:r>
              <a:rPr lang="es-ES" sz="1400" dirty="0"/>
              <a:t>traslado art. 63 </a:t>
            </a:r>
            <a:r>
              <a:rPr lang="es-ES" sz="1400" dirty="0" err="1" smtClean="0"/>
              <a:t>Regl</a:t>
            </a:r>
            <a:r>
              <a:rPr lang="es-ES" sz="1400" dirty="0" smtClean="0"/>
              <a:t>. </a:t>
            </a:r>
            <a:r>
              <a:rPr lang="es-ES" sz="1400" dirty="0" err="1" smtClean="0"/>
              <a:t>Func</a:t>
            </a:r>
            <a:r>
              <a:rPr lang="es-ES" sz="1400" dirty="0" smtClean="0"/>
              <a:t>. </a:t>
            </a:r>
            <a:r>
              <a:rPr lang="es-ES" sz="1400" dirty="0" err="1" smtClean="0"/>
              <a:t>Colgs</a:t>
            </a:r>
            <a:r>
              <a:rPr lang="es-ES" sz="1400" dirty="0" smtClean="0"/>
              <a:t>. </a:t>
            </a:r>
            <a:r>
              <a:rPr lang="es-ES" sz="1400" dirty="0" err="1" smtClean="0"/>
              <a:t>Dptals</a:t>
            </a:r>
            <a:r>
              <a:rPr lang="es-ES" sz="1400" dirty="0" smtClean="0"/>
              <a:t>.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ES" sz="1400" dirty="0" smtClean="0"/>
              <a:t>Derecho de las partes a </a:t>
            </a:r>
            <a:r>
              <a:rPr lang="es-ES" sz="1400" dirty="0"/>
              <a:t>presentar alegato (5 días</a:t>
            </a:r>
            <a:r>
              <a:rPr lang="es-ES" sz="1400" dirty="0" smtClean="0"/>
              <a:t>)</a:t>
            </a:r>
            <a:endParaRPr lang="en-US" dirty="0"/>
          </a:p>
        </p:txBody>
      </p:sp>
      <p:sp>
        <p:nvSpPr>
          <p:cNvPr id="42" name="41 Rectángulo"/>
          <p:cNvSpPr/>
          <p:nvPr/>
        </p:nvSpPr>
        <p:spPr>
          <a:xfrm>
            <a:off x="533400" y="5249614"/>
            <a:ext cx="2286000" cy="6096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tx1"/>
                </a:solidFill>
              </a:rPr>
              <a:t>DICTADO DE AUTOS PARA SENTENCIA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4" name="43 Abrir llave"/>
          <p:cNvSpPr/>
          <p:nvPr/>
        </p:nvSpPr>
        <p:spPr>
          <a:xfrm>
            <a:off x="3733801" y="5234464"/>
            <a:ext cx="154684" cy="685800"/>
          </a:xfrm>
          <a:prstGeom prst="leftBrac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44 Rectángulo"/>
          <p:cNvSpPr/>
          <p:nvPr/>
        </p:nvSpPr>
        <p:spPr>
          <a:xfrm>
            <a:off x="533400" y="6096000"/>
            <a:ext cx="2286000" cy="6096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tx1"/>
                </a:solidFill>
              </a:rPr>
              <a:t>SENTENCIA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46" name="45 Conector recto de flecha"/>
          <p:cNvCxnSpPr/>
          <p:nvPr/>
        </p:nvCxnSpPr>
        <p:spPr>
          <a:xfrm>
            <a:off x="1676400" y="4876800"/>
            <a:ext cx="0" cy="284490"/>
          </a:xfrm>
          <a:prstGeom prst="straightConnector1">
            <a:avLst/>
          </a:prstGeom>
          <a:ln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46 Conector recto de flecha"/>
          <p:cNvCxnSpPr/>
          <p:nvPr/>
        </p:nvCxnSpPr>
        <p:spPr>
          <a:xfrm>
            <a:off x="1676400" y="5859214"/>
            <a:ext cx="0" cy="160586"/>
          </a:xfrm>
          <a:prstGeom prst="straightConnector1">
            <a:avLst/>
          </a:prstGeom>
          <a:ln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47 Abrir llave"/>
          <p:cNvSpPr/>
          <p:nvPr/>
        </p:nvSpPr>
        <p:spPr>
          <a:xfrm>
            <a:off x="6477000" y="273862"/>
            <a:ext cx="152400" cy="869138"/>
          </a:xfrm>
          <a:prstGeom prst="leftBrac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48 CuadroTexto"/>
          <p:cNvSpPr txBox="1"/>
          <p:nvPr/>
        </p:nvSpPr>
        <p:spPr>
          <a:xfrm>
            <a:off x="3886200" y="6248400"/>
            <a:ext cx="20562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Según </a:t>
            </a:r>
            <a:r>
              <a:rPr lang="es-ES" sz="1400" dirty="0"/>
              <a:t>art. 29 Ley </a:t>
            </a:r>
            <a:r>
              <a:rPr lang="es-ES" sz="1400" dirty="0" smtClean="0"/>
              <a:t>5177</a:t>
            </a:r>
            <a:endParaRPr lang="en-US" dirty="0"/>
          </a:p>
        </p:txBody>
      </p:sp>
      <p:cxnSp>
        <p:nvCxnSpPr>
          <p:cNvPr id="51" name="50 Conector recto de flecha"/>
          <p:cNvCxnSpPr/>
          <p:nvPr/>
        </p:nvCxnSpPr>
        <p:spPr>
          <a:xfrm>
            <a:off x="2820999" y="6400800"/>
            <a:ext cx="912801" cy="0"/>
          </a:xfrm>
          <a:prstGeom prst="straightConnector1">
            <a:avLst/>
          </a:prstGeom>
          <a:ln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54 Abrir llave"/>
          <p:cNvSpPr/>
          <p:nvPr/>
        </p:nvSpPr>
        <p:spPr>
          <a:xfrm>
            <a:off x="3733800" y="1676400"/>
            <a:ext cx="76200" cy="609600"/>
          </a:xfrm>
          <a:prstGeom prst="leftBrac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842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Elipse"/>
          <p:cNvSpPr/>
          <p:nvPr/>
        </p:nvSpPr>
        <p:spPr>
          <a:xfrm>
            <a:off x="152400" y="2057400"/>
            <a:ext cx="2368062" cy="966465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28600" y="2213318"/>
            <a:ext cx="2133600" cy="886747"/>
          </a:xfrm>
        </p:spPr>
        <p:txBody>
          <a:bodyPr>
            <a:noAutofit/>
          </a:bodyPr>
          <a:lstStyle/>
          <a:p>
            <a:r>
              <a:rPr lang="es-ES" sz="2000" b="1" dirty="0" smtClean="0">
                <a:solidFill>
                  <a:sysClr val="windowText" lastClr="000000"/>
                </a:solidFill>
              </a:rPr>
              <a:t>APELACIÓN SENTENCIA  TD</a:t>
            </a:r>
            <a:endParaRPr lang="en-US" sz="2000" b="1" dirty="0">
              <a:solidFill>
                <a:sysClr val="windowText" lastClr="000000"/>
              </a:solidFill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3651738" y="1074437"/>
            <a:ext cx="2286000" cy="48331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dirty="0" smtClean="0">
                <a:solidFill>
                  <a:schemeClr val="tx1"/>
                </a:solidFill>
              </a:rPr>
              <a:t>ÓRGANO DE ALZADA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3651738" y="1828801"/>
            <a:ext cx="2286000" cy="45719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ysClr val="windowText" lastClr="000000"/>
                </a:solidFill>
              </a:rPr>
              <a:t>PLAZO</a:t>
            </a:r>
            <a:endParaRPr lang="en-US" dirty="0">
              <a:solidFill>
                <a:sysClr val="windowText" lastClr="000000"/>
              </a:solidFill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3651738" y="2587284"/>
            <a:ext cx="2286000" cy="49900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ysClr val="windowText" lastClr="000000"/>
                </a:solidFill>
              </a:rPr>
              <a:t>FORMA</a:t>
            </a:r>
            <a:endParaRPr lang="en-US" dirty="0">
              <a:solidFill>
                <a:sysClr val="windowText" lastClr="000000"/>
              </a:solidFill>
            </a:endParaRPr>
          </a:p>
        </p:txBody>
      </p:sp>
      <p:cxnSp>
        <p:nvCxnSpPr>
          <p:cNvPr id="11" name="10 Conector recto de flecha"/>
          <p:cNvCxnSpPr/>
          <p:nvPr/>
        </p:nvCxnSpPr>
        <p:spPr>
          <a:xfrm flipV="1">
            <a:off x="2514600" y="1371600"/>
            <a:ext cx="838200" cy="1090336"/>
          </a:xfrm>
          <a:prstGeom prst="straightConnector1">
            <a:avLst/>
          </a:prstGeom>
          <a:ln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 de flecha"/>
          <p:cNvCxnSpPr/>
          <p:nvPr/>
        </p:nvCxnSpPr>
        <p:spPr>
          <a:xfrm flipV="1">
            <a:off x="2514600" y="2057400"/>
            <a:ext cx="990600" cy="419100"/>
          </a:xfrm>
          <a:prstGeom prst="straightConnector1">
            <a:avLst/>
          </a:prstGeom>
          <a:ln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 de flecha"/>
          <p:cNvCxnSpPr/>
          <p:nvPr/>
        </p:nvCxnSpPr>
        <p:spPr>
          <a:xfrm>
            <a:off x="2514600" y="2483220"/>
            <a:ext cx="990600" cy="353568"/>
          </a:xfrm>
          <a:prstGeom prst="straightConnector1">
            <a:avLst/>
          </a:prstGeom>
          <a:ln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36 CuadroTexto"/>
          <p:cNvSpPr txBox="1"/>
          <p:nvPr/>
        </p:nvSpPr>
        <p:spPr>
          <a:xfrm>
            <a:off x="6530340" y="1146818"/>
            <a:ext cx="24079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 smtClean="0"/>
              <a:t>COLPROBA</a:t>
            </a:r>
          </a:p>
        </p:txBody>
      </p:sp>
      <p:cxnSp>
        <p:nvCxnSpPr>
          <p:cNvPr id="43" name="42 Conector recto de flecha"/>
          <p:cNvCxnSpPr/>
          <p:nvPr/>
        </p:nvCxnSpPr>
        <p:spPr>
          <a:xfrm>
            <a:off x="5943600" y="1316095"/>
            <a:ext cx="546119" cy="0"/>
          </a:xfrm>
          <a:prstGeom prst="straightConnector1">
            <a:avLst/>
          </a:prstGeom>
          <a:ln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28 CuadroTexto"/>
          <p:cNvSpPr txBox="1"/>
          <p:nvPr/>
        </p:nvSpPr>
        <p:spPr>
          <a:xfrm>
            <a:off x="6530340" y="1947446"/>
            <a:ext cx="24079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 smtClean="0"/>
              <a:t>10 días</a:t>
            </a:r>
          </a:p>
        </p:txBody>
      </p:sp>
      <p:cxnSp>
        <p:nvCxnSpPr>
          <p:cNvPr id="30" name="29 Conector recto de flecha"/>
          <p:cNvCxnSpPr/>
          <p:nvPr/>
        </p:nvCxnSpPr>
        <p:spPr>
          <a:xfrm>
            <a:off x="5943600" y="2106774"/>
            <a:ext cx="546119" cy="0"/>
          </a:xfrm>
          <a:prstGeom prst="straightConnector1">
            <a:avLst/>
          </a:prstGeom>
          <a:ln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30 CuadroTexto"/>
          <p:cNvSpPr txBox="1"/>
          <p:nvPr/>
        </p:nvSpPr>
        <p:spPr>
          <a:xfrm>
            <a:off x="6530340" y="2709446"/>
            <a:ext cx="24079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 smtClean="0"/>
              <a:t>Por escrito fundado</a:t>
            </a:r>
          </a:p>
        </p:txBody>
      </p:sp>
      <p:cxnSp>
        <p:nvCxnSpPr>
          <p:cNvPr id="32" name="31 Conector recto de flecha"/>
          <p:cNvCxnSpPr/>
          <p:nvPr/>
        </p:nvCxnSpPr>
        <p:spPr>
          <a:xfrm>
            <a:off x="5943600" y="2868774"/>
            <a:ext cx="546119" cy="0"/>
          </a:xfrm>
          <a:prstGeom prst="straightConnector1">
            <a:avLst/>
          </a:prstGeom>
          <a:ln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33 Rectángulo"/>
          <p:cNvSpPr/>
          <p:nvPr/>
        </p:nvSpPr>
        <p:spPr>
          <a:xfrm>
            <a:off x="3657600" y="3310992"/>
            <a:ext cx="2286000" cy="49900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ysClr val="windowText" lastClr="000000"/>
                </a:solidFill>
              </a:rPr>
              <a:t>PRESENTACIÓN</a:t>
            </a:r>
            <a:endParaRPr lang="en-US" dirty="0">
              <a:solidFill>
                <a:sysClr val="windowText" lastClr="000000"/>
              </a:solidFill>
            </a:endParaRPr>
          </a:p>
        </p:txBody>
      </p:sp>
      <p:sp>
        <p:nvSpPr>
          <p:cNvPr id="35" name="34 CuadroTexto"/>
          <p:cNvSpPr txBox="1"/>
          <p:nvPr/>
        </p:nvSpPr>
        <p:spPr>
          <a:xfrm>
            <a:off x="6530340" y="3319046"/>
            <a:ext cx="24079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 smtClean="0"/>
              <a:t>Ante TD</a:t>
            </a:r>
          </a:p>
        </p:txBody>
      </p:sp>
      <p:cxnSp>
        <p:nvCxnSpPr>
          <p:cNvPr id="38" name="37 Conector recto de flecha"/>
          <p:cNvCxnSpPr/>
          <p:nvPr/>
        </p:nvCxnSpPr>
        <p:spPr>
          <a:xfrm>
            <a:off x="5943600" y="3478374"/>
            <a:ext cx="546119" cy="0"/>
          </a:xfrm>
          <a:prstGeom prst="straightConnector1">
            <a:avLst/>
          </a:prstGeom>
          <a:ln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50 Elipse"/>
          <p:cNvSpPr/>
          <p:nvPr/>
        </p:nvSpPr>
        <p:spPr>
          <a:xfrm>
            <a:off x="298938" y="4648200"/>
            <a:ext cx="2368062" cy="11430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2 Subtítulo"/>
          <p:cNvSpPr txBox="1">
            <a:spLocks/>
          </p:cNvSpPr>
          <p:nvPr/>
        </p:nvSpPr>
        <p:spPr>
          <a:xfrm>
            <a:off x="381000" y="4724400"/>
            <a:ext cx="2133600" cy="8527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b="1" dirty="0" smtClean="0">
                <a:solidFill>
                  <a:sysClr val="windowText" lastClr="000000"/>
                </a:solidFill>
              </a:rPr>
              <a:t>APELACIÓN SENTENCIA COLPROBA </a:t>
            </a:r>
            <a:endParaRPr lang="en-US" sz="2000" b="1" dirty="0">
              <a:solidFill>
                <a:sysClr val="windowText" lastClr="000000"/>
              </a:solidFill>
            </a:endParaRPr>
          </a:p>
        </p:txBody>
      </p:sp>
      <p:sp>
        <p:nvSpPr>
          <p:cNvPr id="54" name="53 Rectángulo"/>
          <p:cNvSpPr/>
          <p:nvPr/>
        </p:nvSpPr>
        <p:spPr>
          <a:xfrm>
            <a:off x="3657600" y="4987392"/>
            <a:ext cx="2286000" cy="49900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dirty="0" smtClean="0">
                <a:solidFill>
                  <a:schemeClr val="tx1"/>
                </a:solidFill>
              </a:rPr>
              <a:t>ÓRGANO DE ALZADA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55" name="54 CuadroTexto"/>
          <p:cNvSpPr txBox="1"/>
          <p:nvPr/>
        </p:nvSpPr>
        <p:spPr>
          <a:xfrm>
            <a:off x="6530340" y="4977825"/>
            <a:ext cx="26136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/>
              <a:t>Fuero </a:t>
            </a:r>
            <a:r>
              <a:rPr lang="es-ES" sz="1600" dirty="0" smtClean="0"/>
              <a:t>en lo Contencioso </a:t>
            </a:r>
            <a:r>
              <a:rPr lang="es-ES" sz="1600" dirty="0"/>
              <a:t>Administrativo </a:t>
            </a:r>
            <a:r>
              <a:rPr lang="es-ES" sz="1600" dirty="0" smtClean="0"/>
              <a:t>Prov</a:t>
            </a:r>
            <a:r>
              <a:rPr lang="es-ES" sz="1600" dirty="0"/>
              <a:t>. </a:t>
            </a:r>
            <a:r>
              <a:rPr lang="es-ES" sz="1600" dirty="0" smtClean="0"/>
              <a:t>Bs</a:t>
            </a:r>
            <a:r>
              <a:rPr lang="es-ES" sz="1600" dirty="0"/>
              <a:t>. As.</a:t>
            </a:r>
            <a:endParaRPr lang="es-ES" sz="1600" dirty="0" smtClean="0"/>
          </a:p>
        </p:txBody>
      </p:sp>
      <p:cxnSp>
        <p:nvCxnSpPr>
          <p:cNvPr id="56" name="55 Conector recto de flecha"/>
          <p:cNvCxnSpPr/>
          <p:nvPr/>
        </p:nvCxnSpPr>
        <p:spPr>
          <a:xfrm>
            <a:off x="5943600" y="5257800"/>
            <a:ext cx="546119" cy="0"/>
          </a:xfrm>
          <a:prstGeom prst="straightConnector1">
            <a:avLst/>
          </a:prstGeom>
          <a:ln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56 Conector recto de flecha"/>
          <p:cNvCxnSpPr/>
          <p:nvPr/>
        </p:nvCxnSpPr>
        <p:spPr>
          <a:xfrm>
            <a:off x="2514600" y="2487235"/>
            <a:ext cx="990600" cy="1073261"/>
          </a:xfrm>
          <a:prstGeom prst="straightConnector1">
            <a:avLst/>
          </a:prstGeom>
          <a:ln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57 Conector recto de flecha"/>
          <p:cNvCxnSpPr/>
          <p:nvPr/>
        </p:nvCxnSpPr>
        <p:spPr>
          <a:xfrm>
            <a:off x="2667000" y="5154774"/>
            <a:ext cx="799572" cy="0"/>
          </a:xfrm>
          <a:prstGeom prst="straightConnector1">
            <a:avLst/>
          </a:prstGeom>
          <a:ln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290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320</TotalTime>
  <Words>291</Words>
  <Application>Microsoft Office PowerPoint</Application>
  <PresentationFormat>Presentación en pantalla (4:3)</PresentationFormat>
  <Paragraphs>56</Paragraphs>
  <Slides>3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6" baseType="lpstr">
      <vt:lpstr>Arial</vt:lpstr>
      <vt:lpstr>Calibri</vt:lpstr>
      <vt:lpstr>Tema de Office</vt:lpstr>
      <vt:lpstr>EL PROCESO DISCIPLINARIO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Juan Ojea</dc:creator>
  <cp:lastModifiedBy>Marcelo Mendiola</cp:lastModifiedBy>
  <cp:revision>26</cp:revision>
  <dcterms:created xsi:type="dcterms:W3CDTF">2020-04-03T17:07:30Z</dcterms:created>
  <dcterms:modified xsi:type="dcterms:W3CDTF">2020-05-26T01:33:19Z</dcterms:modified>
</cp:coreProperties>
</file>